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463" r:id="rId3"/>
    <p:sldId id="461" r:id="rId4"/>
    <p:sldId id="462" r:id="rId5"/>
    <p:sldId id="466" r:id="rId6"/>
    <p:sldId id="364" r:id="rId7"/>
    <p:sldId id="472" r:id="rId8"/>
    <p:sldId id="474" r:id="rId9"/>
    <p:sldId id="267" r:id="rId10"/>
    <p:sldId id="360" r:id="rId11"/>
    <p:sldId id="274" r:id="rId12"/>
    <p:sldId id="366" r:id="rId13"/>
    <p:sldId id="475" r:id="rId14"/>
    <p:sldId id="468" r:id="rId15"/>
    <p:sldId id="470" r:id="rId16"/>
    <p:sldId id="395" r:id="rId17"/>
    <p:sldId id="332" r:id="rId1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0"/>
  </p:normalViewPr>
  <p:slideViewPr>
    <p:cSldViewPr>
      <p:cViewPr>
        <p:scale>
          <a:sx n="61" d="100"/>
          <a:sy n="61" d="100"/>
        </p:scale>
        <p:origin x="-220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1F764-093F-4409-9F89-06F111AF226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C3F2B-8A3E-45F2-AC86-3433D14860DD}">
      <dgm:prSet phldrT="[Text]" custT="1"/>
      <dgm:spPr/>
      <dgm:t>
        <a:bodyPr/>
        <a:lstStyle/>
        <a:p>
          <a:r>
            <a:rPr lang="en-US" sz="2400" dirty="0" smtClean="0"/>
            <a:t>Different breeding methods</a:t>
          </a:r>
          <a:endParaRPr lang="en-US" sz="2400" dirty="0"/>
        </a:p>
      </dgm:t>
    </dgm:pt>
    <dgm:pt modelId="{49CE2160-3834-4DE3-89EC-3503D1153CA1}" type="parTrans" cxnId="{3737AB6E-A0F3-4E85-980C-C88E00DA0720}">
      <dgm:prSet/>
      <dgm:spPr/>
      <dgm:t>
        <a:bodyPr/>
        <a:lstStyle/>
        <a:p>
          <a:endParaRPr lang="en-US"/>
        </a:p>
      </dgm:t>
    </dgm:pt>
    <dgm:pt modelId="{1A9D3A2D-4508-4BF3-8775-B410FC155252}" type="sibTrans" cxnId="{3737AB6E-A0F3-4E85-980C-C88E00DA0720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A6555FB-3FD2-4F62-A0FE-F447F7D1D459}">
      <dgm:prSet phldrT="[Text]" custT="1"/>
      <dgm:spPr/>
      <dgm:t>
        <a:bodyPr/>
        <a:lstStyle/>
        <a:p>
          <a:r>
            <a:rPr lang="en-US" sz="2400" dirty="0" smtClean="0"/>
            <a:t>OYT</a:t>
          </a:r>
          <a:endParaRPr lang="en-US" sz="2400" dirty="0"/>
        </a:p>
      </dgm:t>
    </dgm:pt>
    <dgm:pt modelId="{4D02F938-D610-46E2-AE10-256F4C06DD62}" type="parTrans" cxnId="{01E9E6AA-7CFD-4574-8DED-C847F179FBE5}">
      <dgm:prSet/>
      <dgm:spPr/>
      <dgm:t>
        <a:bodyPr/>
        <a:lstStyle/>
        <a:p>
          <a:endParaRPr lang="en-US"/>
        </a:p>
      </dgm:t>
    </dgm:pt>
    <dgm:pt modelId="{D29EEFB8-AC48-4FF2-8A2C-924554844C37}" type="sibTrans" cxnId="{01E9E6AA-7CFD-4574-8DED-C847F179FBE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459422E-8B49-47BD-A81E-E6A1ABEC3C85}">
      <dgm:prSet phldrT="[Text]" custT="1"/>
      <dgm:spPr/>
      <dgm:t>
        <a:bodyPr/>
        <a:lstStyle/>
        <a:p>
          <a:r>
            <a:rPr lang="en-US" sz="2400" dirty="0" smtClean="0"/>
            <a:t>Yield Trials (at least 3 times)</a:t>
          </a:r>
          <a:endParaRPr lang="en-US" sz="2400" dirty="0"/>
        </a:p>
      </dgm:t>
    </dgm:pt>
    <dgm:pt modelId="{60032BD5-05CA-477B-9E83-9EF7EBFE6701}" type="parTrans" cxnId="{ACDCA110-71E1-4DE3-BA11-248758344B68}">
      <dgm:prSet/>
      <dgm:spPr/>
      <dgm:t>
        <a:bodyPr/>
        <a:lstStyle/>
        <a:p>
          <a:endParaRPr lang="en-US"/>
        </a:p>
      </dgm:t>
    </dgm:pt>
    <dgm:pt modelId="{A7ACE76F-1C25-4386-83AA-4455ED6BD4AA}" type="sibTrans" cxnId="{ACDCA110-71E1-4DE3-BA11-248758344B6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FE7B29F-04B8-4953-9BD0-F600F737E7D8}">
      <dgm:prSet phldrT="[Text]" custT="1"/>
      <dgm:spPr/>
      <dgm:t>
        <a:bodyPr/>
        <a:lstStyle/>
        <a:p>
          <a:r>
            <a:rPr lang="en-US" sz="2400" dirty="0" smtClean="0"/>
            <a:t>Farmers field testing</a:t>
          </a:r>
          <a:endParaRPr lang="en-US" sz="2400" dirty="0"/>
        </a:p>
      </dgm:t>
    </dgm:pt>
    <dgm:pt modelId="{D22E2E7C-C6CA-4089-B4BF-45EC0FE231DD}" type="parTrans" cxnId="{A8950A71-01A1-4EF6-AB99-05A2464997E6}">
      <dgm:prSet/>
      <dgm:spPr/>
      <dgm:t>
        <a:bodyPr/>
        <a:lstStyle/>
        <a:p>
          <a:endParaRPr lang="en-US"/>
        </a:p>
      </dgm:t>
    </dgm:pt>
    <dgm:pt modelId="{664C4815-0504-48D9-8FF6-77C15B4BDDEB}" type="sibTrans" cxnId="{A8950A71-01A1-4EF6-AB99-05A2464997E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0E858F8-3564-4020-8891-8352C91707C4}">
      <dgm:prSet custT="1"/>
      <dgm:spPr/>
      <dgm:t>
        <a:bodyPr/>
        <a:lstStyle/>
        <a:p>
          <a:r>
            <a:rPr lang="en-US" sz="2400" dirty="0" smtClean="0"/>
            <a:t>Promising entries to Technical sub-committee</a:t>
          </a:r>
          <a:endParaRPr lang="en-US" sz="2400" dirty="0"/>
        </a:p>
      </dgm:t>
    </dgm:pt>
    <dgm:pt modelId="{7497FB10-ECA1-48CC-A770-9C64B5C1C625}" type="parTrans" cxnId="{DB6559D7-8B38-4A49-9135-4EAC8E641570}">
      <dgm:prSet/>
      <dgm:spPr/>
      <dgm:t>
        <a:bodyPr/>
        <a:lstStyle/>
        <a:p>
          <a:endParaRPr lang="en-US"/>
        </a:p>
      </dgm:t>
    </dgm:pt>
    <dgm:pt modelId="{165DC344-AA77-4B2F-824D-165FE4C3864C}" type="sibTrans" cxnId="{DB6559D7-8B38-4A49-9135-4EAC8E641570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C709A56-ED2F-45DA-8498-4BCE2D668734}">
      <dgm:prSet custT="1"/>
      <dgm:spPr/>
      <dgm:t>
        <a:bodyPr/>
        <a:lstStyle/>
        <a:p>
          <a:r>
            <a:rPr lang="en-US" sz="2400" dirty="0" smtClean="0"/>
            <a:t>National seed committee (NSC)</a:t>
          </a:r>
          <a:endParaRPr lang="en-US" sz="2400" dirty="0"/>
        </a:p>
      </dgm:t>
    </dgm:pt>
    <dgm:pt modelId="{0705FE91-EBEE-41C9-8C6F-8A05D3F1670B}" type="parTrans" cxnId="{D3D01637-0F87-467E-AECC-7853D11EA3DE}">
      <dgm:prSet/>
      <dgm:spPr/>
      <dgm:t>
        <a:bodyPr/>
        <a:lstStyle/>
        <a:p>
          <a:endParaRPr lang="en-US"/>
        </a:p>
      </dgm:t>
    </dgm:pt>
    <dgm:pt modelId="{3B119BA1-815D-40DD-825E-E60DA36B3E6F}" type="sibTrans" cxnId="{D3D01637-0F87-467E-AECC-7853D11EA3D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DE55F4C-9858-4A92-AD01-F2AEC46FB916}">
      <dgm:prSet custT="1"/>
      <dgm:spPr/>
      <dgm:t>
        <a:bodyPr/>
        <a:lstStyle/>
        <a:p>
          <a:r>
            <a:rPr lang="en-US" sz="2400" dirty="0" smtClean="0"/>
            <a:t>Nomination new varieties and release </a:t>
          </a:r>
          <a:endParaRPr lang="en-US" sz="2400" dirty="0"/>
        </a:p>
      </dgm:t>
    </dgm:pt>
    <dgm:pt modelId="{95CB2610-5AC4-4D96-8920-B2CE7B6373E5}" type="parTrans" cxnId="{B0E21C10-CF52-49FD-8457-43E58FA278D3}">
      <dgm:prSet/>
      <dgm:spPr/>
      <dgm:t>
        <a:bodyPr/>
        <a:lstStyle/>
        <a:p>
          <a:endParaRPr lang="en-US"/>
        </a:p>
      </dgm:t>
    </dgm:pt>
    <dgm:pt modelId="{90121048-D8A8-474B-AA71-5AE74AE21E10}" type="sibTrans" cxnId="{B0E21C10-CF52-49FD-8457-43E58FA278D3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9354FFD-4E33-4A41-A840-3B002C3B2FCC}">
      <dgm:prSet custT="1"/>
      <dgm:spPr/>
      <dgm:t>
        <a:bodyPr/>
        <a:lstStyle/>
        <a:p>
          <a:r>
            <a:rPr lang="en-US" sz="2400" dirty="0" smtClean="0"/>
            <a:t>Seed multiplication and distribution</a:t>
          </a:r>
          <a:endParaRPr lang="en-US" sz="2400" dirty="0"/>
        </a:p>
      </dgm:t>
    </dgm:pt>
    <dgm:pt modelId="{B1F0AAF7-FFA7-4ABC-AAC4-E0F84AA877B2}" type="parTrans" cxnId="{D45D3713-BCB3-4D58-A800-2C78C53B1042}">
      <dgm:prSet/>
      <dgm:spPr/>
      <dgm:t>
        <a:bodyPr/>
        <a:lstStyle/>
        <a:p>
          <a:endParaRPr lang="en-US"/>
        </a:p>
      </dgm:t>
    </dgm:pt>
    <dgm:pt modelId="{EC21AAC7-B4DD-4634-BA95-0827486E9630}" type="sibTrans" cxnId="{D45D3713-BCB3-4D58-A800-2C78C53B1042}">
      <dgm:prSet/>
      <dgm:spPr/>
      <dgm:t>
        <a:bodyPr/>
        <a:lstStyle/>
        <a:p>
          <a:endParaRPr lang="en-US"/>
        </a:p>
      </dgm:t>
    </dgm:pt>
    <dgm:pt modelId="{C13E2611-AEB6-47F3-A4AC-6F3DDCE4E46D}" type="pres">
      <dgm:prSet presAssocID="{DA21F764-093F-4409-9F89-06F111AF226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AD6BE-D06F-4577-BEE1-CC0B4026F1E9}" type="pres">
      <dgm:prSet presAssocID="{732C3F2B-8A3E-45F2-AC86-3433D14860DD}" presName="node" presStyleLbl="node1" presStyleIdx="0" presStyleCnt="8" custScaleX="272131" custScaleY="55622" custLinFactNeighborY="-1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70388-2A84-4F32-AA4B-FD90418282AA}" type="pres">
      <dgm:prSet presAssocID="{1A9D3A2D-4508-4BF3-8775-B410FC15525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6135DFF-9A00-4152-9DC9-F1DCB2179E9D}" type="pres">
      <dgm:prSet presAssocID="{1A9D3A2D-4508-4BF3-8775-B410FC15525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9133495-B784-4638-951A-FAC9B7EF557A}" type="pres">
      <dgm:prSet presAssocID="{3A6555FB-3FD2-4F62-A0FE-F447F7D1D459}" presName="node" presStyleLbl="node1" presStyleIdx="1" presStyleCnt="8" custScaleX="272291" custScaleY="47678" custLinFactNeighborX="80" custLinFactNeighborY="-1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B9AE8-7C0B-4076-B1F7-A45C34961D2C}" type="pres">
      <dgm:prSet presAssocID="{D29EEFB8-AC48-4FF2-8A2C-924554844C37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F3DA3BC-8512-4DDE-9B6E-A650DE0CD098}" type="pres">
      <dgm:prSet presAssocID="{D29EEFB8-AC48-4FF2-8A2C-924554844C3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4916A9CD-0CDC-4B0C-BA6E-E8B12A9CCCB0}" type="pres">
      <dgm:prSet presAssocID="{0459422E-8B49-47BD-A81E-E6A1ABEC3C85}" presName="node" presStyleLbl="node1" presStyleIdx="2" presStyleCnt="8" custScaleX="272291" custScaleY="51683" custLinFactNeighborX="80" custLinFactNeighborY="-1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CA8E5-DDA5-4C24-9BF0-BD17CA109DB1}" type="pres">
      <dgm:prSet presAssocID="{A7ACE76F-1C25-4386-83AA-4455ED6BD4A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DF10CA4-3E4D-45FE-9068-3C66E5AC883E}" type="pres">
      <dgm:prSet presAssocID="{A7ACE76F-1C25-4386-83AA-4455ED6BD4A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3EC45B8-40AF-4C43-8F34-4D31B5F74268}" type="pres">
      <dgm:prSet presAssocID="{5FE7B29F-04B8-4953-9BD0-F600F737E7D8}" presName="node" presStyleLbl="node1" presStyleIdx="3" presStyleCnt="8" custScaleX="272291" custScaleY="53318" custLinFactNeighborX="80" custLinFactNeighborY="-48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E04F5-C74A-470D-82A0-18450384B725}" type="pres">
      <dgm:prSet presAssocID="{664C4815-0504-48D9-8FF6-77C15B4BDDE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7918CC8A-8F68-4F27-8DFA-8CEAA17C566C}" type="pres">
      <dgm:prSet presAssocID="{664C4815-0504-48D9-8FF6-77C15B4BDDE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89BA105-F360-4C00-8FA3-3923531FF7C1}" type="pres">
      <dgm:prSet presAssocID="{C0E858F8-3564-4020-8891-8352C91707C4}" presName="node" presStyleLbl="node1" presStyleIdx="4" presStyleCnt="8" custScaleX="272131" custScaleY="89640" custLinFactNeighborY="-62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846A7-5ED8-43C8-85BF-22EC2B098A69}" type="pres">
      <dgm:prSet presAssocID="{165DC344-AA77-4B2F-824D-165FE4C3864C}" presName="sibTrans" presStyleLbl="sibTrans2D1" presStyleIdx="4" presStyleCnt="7"/>
      <dgm:spPr/>
      <dgm:t>
        <a:bodyPr/>
        <a:lstStyle/>
        <a:p>
          <a:endParaRPr lang="en-US"/>
        </a:p>
      </dgm:t>
    </dgm:pt>
    <dgm:pt modelId="{02A49991-FCDB-4A2F-96D0-220DE0CED83E}" type="pres">
      <dgm:prSet presAssocID="{165DC344-AA77-4B2F-824D-165FE4C3864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0C9099F-7B8F-4D67-A20F-324B9538601C}" type="pres">
      <dgm:prSet presAssocID="{7C709A56-ED2F-45DA-8498-4BCE2D668734}" presName="node" presStyleLbl="node1" presStyleIdx="5" presStyleCnt="8" custScaleX="272291" custScaleY="62515" custLinFactNeighborX="80" custLinFactNeighborY="-67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83DF1-893B-4267-B45D-0C819CD29082}" type="pres">
      <dgm:prSet presAssocID="{3B119BA1-815D-40DD-825E-E60DA36B3E6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2625923-EA69-4A22-B0FC-0C7F7C65C5A7}" type="pres">
      <dgm:prSet presAssocID="{3B119BA1-815D-40DD-825E-E60DA36B3E6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610560F-5AB4-4653-8E88-09488352B11E}" type="pres">
      <dgm:prSet presAssocID="{8DE55F4C-9858-4A92-AD01-F2AEC46FB916}" presName="node" presStyleLbl="node1" presStyleIdx="6" presStyleCnt="8" custScaleX="272291" custScaleY="68242" custLinFactNeighborX="80" custLinFactNeighborY="-41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9817E-F81A-4CF4-BA0C-5926959E2533}" type="pres">
      <dgm:prSet presAssocID="{90121048-D8A8-474B-AA71-5AE74AE21E10}" presName="sibTrans" presStyleLbl="sibTrans2D1" presStyleIdx="6" presStyleCnt="7"/>
      <dgm:spPr/>
      <dgm:t>
        <a:bodyPr/>
        <a:lstStyle/>
        <a:p>
          <a:endParaRPr lang="en-US"/>
        </a:p>
      </dgm:t>
    </dgm:pt>
    <dgm:pt modelId="{1169DC49-7346-48AA-A802-04D47A7A65E2}" type="pres">
      <dgm:prSet presAssocID="{90121048-D8A8-474B-AA71-5AE74AE21E10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911C9D6D-DE25-413B-B9A7-3E38898FE4AE}" type="pres">
      <dgm:prSet presAssocID="{D9354FFD-4E33-4A41-A840-3B002C3B2FCC}" presName="node" presStyleLbl="node1" presStyleIdx="7" presStyleCnt="8" custScaleX="272131" custScaleY="71646" custLinFactNeighborY="-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416C3-69AF-4E26-B401-D7AC1B5F6CAE}" type="presOf" srcId="{165DC344-AA77-4B2F-824D-165FE4C3864C}" destId="{02A49991-FCDB-4A2F-96D0-220DE0CED83E}" srcOrd="1" destOrd="0" presId="urn:microsoft.com/office/officeart/2005/8/layout/process2"/>
    <dgm:cxn modelId="{A01F934A-00FC-4E19-8221-3E3033A0B3ED}" type="presOf" srcId="{0459422E-8B49-47BD-A81E-E6A1ABEC3C85}" destId="{4916A9CD-0CDC-4B0C-BA6E-E8B12A9CCCB0}" srcOrd="0" destOrd="0" presId="urn:microsoft.com/office/officeart/2005/8/layout/process2"/>
    <dgm:cxn modelId="{58334130-EAE9-4468-8B3C-1B4A46FDF97A}" type="presOf" srcId="{732C3F2B-8A3E-45F2-AC86-3433D14860DD}" destId="{EFCAD6BE-D06F-4577-BEE1-CC0B4026F1E9}" srcOrd="0" destOrd="0" presId="urn:microsoft.com/office/officeart/2005/8/layout/process2"/>
    <dgm:cxn modelId="{1DA7FBA5-7D03-488B-B816-2CF19DC9AF99}" type="presOf" srcId="{90121048-D8A8-474B-AA71-5AE74AE21E10}" destId="{E889817E-F81A-4CF4-BA0C-5926959E2533}" srcOrd="0" destOrd="0" presId="urn:microsoft.com/office/officeart/2005/8/layout/process2"/>
    <dgm:cxn modelId="{DB6559D7-8B38-4A49-9135-4EAC8E641570}" srcId="{DA21F764-093F-4409-9F89-06F111AF2262}" destId="{C0E858F8-3564-4020-8891-8352C91707C4}" srcOrd="4" destOrd="0" parTransId="{7497FB10-ECA1-48CC-A770-9C64B5C1C625}" sibTransId="{165DC344-AA77-4B2F-824D-165FE4C3864C}"/>
    <dgm:cxn modelId="{B06C0272-D556-4EC8-94DC-8449BC34161F}" type="presOf" srcId="{A7ACE76F-1C25-4386-83AA-4455ED6BD4AA}" destId="{8B8CA8E5-DDA5-4C24-9BF0-BD17CA109DB1}" srcOrd="0" destOrd="0" presId="urn:microsoft.com/office/officeart/2005/8/layout/process2"/>
    <dgm:cxn modelId="{A8950A71-01A1-4EF6-AB99-05A2464997E6}" srcId="{DA21F764-093F-4409-9F89-06F111AF2262}" destId="{5FE7B29F-04B8-4953-9BD0-F600F737E7D8}" srcOrd="3" destOrd="0" parTransId="{D22E2E7C-C6CA-4089-B4BF-45EC0FE231DD}" sibTransId="{664C4815-0504-48D9-8FF6-77C15B4BDDEB}"/>
    <dgm:cxn modelId="{966E1AA0-E6FA-4F0D-894D-DD600E47CA7F}" type="presOf" srcId="{3B119BA1-815D-40DD-825E-E60DA36B3E6F}" destId="{B2625923-EA69-4A22-B0FC-0C7F7C65C5A7}" srcOrd="1" destOrd="0" presId="urn:microsoft.com/office/officeart/2005/8/layout/process2"/>
    <dgm:cxn modelId="{D3D01637-0F87-467E-AECC-7853D11EA3DE}" srcId="{DA21F764-093F-4409-9F89-06F111AF2262}" destId="{7C709A56-ED2F-45DA-8498-4BCE2D668734}" srcOrd="5" destOrd="0" parTransId="{0705FE91-EBEE-41C9-8C6F-8A05D3F1670B}" sibTransId="{3B119BA1-815D-40DD-825E-E60DA36B3E6F}"/>
    <dgm:cxn modelId="{9894D303-0B63-41A3-A910-CF2A188E8391}" type="presOf" srcId="{7C709A56-ED2F-45DA-8498-4BCE2D668734}" destId="{F0C9099F-7B8F-4D67-A20F-324B9538601C}" srcOrd="0" destOrd="0" presId="urn:microsoft.com/office/officeart/2005/8/layout/process2"/>
    <dgm:cxn modelId="{503F1FAF-F60B-4D41-8F7E-E2531EF2D7FF}" type="presOf" srcId="{DA21F764-093F-4409-9F89-06F111AF2262}" destId="{C13E2611-AEB6-47F3-A4AC-6F3DDCE4E46D}" srcOrd="0" destOrd="0" presId="urn:microsoft.com/office/officeart/2005/8/layout/process2"/>
    <dgm:cxn modelId="{2C786ADA-DA4A-44E1-8548-0BDBDD4FDC5D}" type="presOf" srcId="{5FE7B29F-04B8-4953-9BD0-F600F737E7D8}" destId="{C3EC45B8-40AF-4C43-8F34-4D31B5F74268}" srcOrd="0" destOrd="0" presId="urn:microsoft.com/office/officeart/2005/8/layout/process2"/>
    <dgm:cxn modelId="{01E9E6AA-7CFD-4574-8DED-C847F179FBE5}" srcId="{DA21F764-093F-4409-9F89-06F111AF2262}" destId="{3A6555FB-3FD2-4F62-A0FE-F447F7D1D459}" srcOrd="1" destOrd="0" parTransId="{4D02F938-D610-46E2-AE10-256F4C06DD62}" sibTransId="{D29EEFB8-AC48-4FF2-8A2C-924554844C37}"/>
    <dgm:cxn modelId="{3737AB6E-A0F3-4E85-980C-C88E00DA0720}" srcId="{DA21F764-093F-4409-9F89-06F111AF2262}" destId="{732C3F2B-8A3E-45F2-AC86-3433D14860DD}" srcOrd="0" destOrd="0" parTransId="{49CE2160-3834-4DE3-89EC-3503D1153CA1}" sibTransId="{1A9D3A2D-4508-4BF3-8775-B410FC155252}"/>
    <dgm:cxn modelId="{B25A11CC-ED9B-4AB4-860B-6E0674C38365}" type="presOf" srcId="{165DC344-AA77-4B2F-824D-165FE4C3864C}" destId="{E52846A7-5ED8-43C8-85BF-22EC2B098A69}" srcOrd="0" destOrd="0" presId="urn:microsoft.com/office/officeart/2005/8/layout/process2"/>
    <dgm:cxn modelId="{2A448693-AF82-4C70-BCF4-CA4D7AF65C38}" type="presOf" srcId="{3B119BA1-815D-40DD-825E-E60DA36B3E6F}" destId="{26F83DF1-893B-4267-B45D-0C819CD29082}" srcOrd="0" destOrd="0" presId="urn:microsoft.com/office/officeart/2005/8/layout/process2"/>
    <dgm:cxn modelId="{8BCE74D2-7DCD-47FE-9621-BBD987E50B9F}" type="presOf" srcId="{D29EEFB8-AC48-4FF2-8A2C-924554844C37}" destId="{CF3DA3BC-8512-4DDE-9B6E-A650DE0CD098}" srcOrd="1" destOrd="0" presId="urn:microsoft.com/office/officeart/2005/8/layout/process2"/>
    <dgm:cxn modelId="{5BE6D5F5-9F75-4E2E-9E5C-074E25189446}" type="presOf" srcId="{1A9D3A2D-4508-4BF3-8775-B410FC155252}" destId="{2A570388-2A84-4F32-AA4B-FD90418282AA}" srcOrd="0" destOrd="0" presId="urn:microsoft.com/office/officeart/2005/8/layout/process2"/>
    <dgm:cxn modelId="{B0E21C10-CF52-49FD-8457-43E58FA278D3}" srcId="{DA21F764-093F-4409-9F89-06F111AF2262}" destId="{8DE55F4C-9858-4A92-AD01-F2AEC46FB916}" srcOrd="6" destOrd="0" parTransId="{95CB2610-5AC4-4D96-8920-B2CE7B6373E5}" sibTransId="{90121048-D8A8-474B-AA71-5AE74AE21E10}"/>
    <dgm:cxn modelId="{ACDCA110-71E1-4DE3-BA11-248758344B68}" srcId="{DA21F764-093F-4409-9F89-06F111AF2262}" destId="{0459422E-8B49-47BD-A81E-E6A1ABEC3C85}" srcOrd="2" destOrd="0" parTransId="{60032BD5-05CA-477B-9E83-9EF7EBFE6701}" sibTransId="{A7ACE76F-1C25-4386-83AA-4455ED6BD4AA}"/>
    <dgm:cxn modelId="{F68BE590-41BC-4E97-924F-3091902881AC}" type="presOf" srcId="{90121048-D8A8-474B-AA71-5AE74AE21E10}" destId="{1169DC49-7346-48AA-A802-04D47A7A65E2}" srcOrd="1" destOrd="0" presId="urn:microsoft.com/office/officeart/2005/8/layout/process2"/>
    <dgm:cxn modelId="{B38DAE8E-607C-4ED8-AF58-D725140EC1CA}" type="presOf" srcId="{664C4815-0504-48D9-8FF6-77C15B4BDDEB}" destId="{9F7E04F5-C74A-470D-82A0-18450384B725}" srcOrd="0" destOrd="0" presId="urn:microsoft.com/office/officeart/2005/8/layout/process2"/>
    <dgm:cxn modelId="{D45D3713-BCB3-4D58-A800-2C78C53B1042}" srcId="{DA21F764-093F-4409-9F89-06F111AF2262}" destId="{D9354FFD-4E33-4A41-A840-3B002C3B2FCC}" srcOrd="7" destOrd="0" parTransId="{B1F0AAF7-FFA7-4ABC-AAC4-E0F84AA877B2}" sibTransId="{EC21AAC7-B4DD-4634-BA95-0827486E9630}"/>
    <dgm:cxn modelId="{15A1F86E-5C99-4ADC-9077-37DD4545F70E}" type="presOf" srcId="{D9354FFD-4E33-4A41-A840-3B002C3B2FCC}" destId="{911C9D6D-DE25-413B-B9A7-3E38898FE4AE}" srcOrd="0" destOrd="0" presId="urn:microsoft.com/office/officeart/2005/8/layout/process2"/>
    <dgm:cxn modelId="{0B303148-1563-4AE3-B1B4-8CC2E989119A}" type="presOf" srcId="{664C4815-0504-48D9-8FF6-77C15B4BDDEB}" destId="{7918CC8A-8F68-4F27-8DFA-8CEAA17C566C}" srcOrd="1" destOrd="0" presId="urn:microsoft.com/office/officeart/2005/8/layout/process2"/>
    <dgm:cxn modelId="{6090D1BC-DCBA-4346-8D3F-CBEDE77F8E7F}" type="presOf" srcId="{8DE55F4C-9858-4A92-AD01-F2AEC46FB916}" destId="{3610560F-5AB4-4653-8E88-09488352B11E}" srcOrd="0" destOrd="0" presId="urn:microsoft.com/office/officeart/2005/8/layout/process2"/>
    <dgm:cxn modelId="{CDD93E2F-70B8-4265-BACD-31C1668E2820}" type="presOf" srcId="{1A9D3A2D-4508-4BF3-8775-B410FC155252}" destId="{E6135DFF-9A00-4152-9DC9-F1DCB2179E9D}" srcOrd="1" destOrd="0" presId="urn:microsoft.com/office/officeart/2005/8/layout/process2"/>
    <dgm:cxn modelId="{2CF4130B-8E43-4CB5-9E17-B003BF540050}" type="presOf" srcId="{3A6555FB-3FD2-4F62-A0FE-F447F7D1D459}" destId="{A9133495-B784-4638-951A-FAC9B7EF557A}" srcOrd="0" destOrd="0" presId="urn:microsoft.com/office/officeart/2005/8/layout/process2"/>
    <dgm:cxn modelId="{A41A9E9A-89AB-4ADE-A245-7E6E846D4470}" type="presOf" srcId="{D29EEFB8-AC48-4FF2-8A2C-924554844C37}" destId="{EE6B9AE8-7C0B-4076-B1F7-A45C34961D2C}" srcOrd="0" destOrd="0" presId="urn:microsoft.com/office/officeart/2005/8/layout/process2"/>
    <dgm:cxn modelId="{0229D073-391A-40C8-930D-DB9A83AF0833}" type="presOf" srcId="{C0E858F8-3564-4020-8891-8352C91707C4}" destId="{D89BA105-F360-4C00-8FA3-3923531FF7C1}" srcOrd="0" destOrd="0" presId="urn:microsoft.com/office/officeart/2005/8/layout/process2"/>
    <dgm:cxn modelId="{CDE036EE-67F2-4842-8BFA-76379310D92E}" type="presOf" srcId="{A7ACE76F-1C25-4386-83AA-4455ED6BD4AA}" destId="{6DF10CA4-3E4D-45FE-9068-3C66E5AC883E}" srcOrd="1" destOrd="0" presId="urn:microsoft.com/office/officeart/2005/8/layout/process2"/>
    <dgm:cxn modelId="{0D785082-0F78-48EA-82D6-1076C8000297}" type="presParOf" srcId="{C13E2611-AEB6-47F3-A4AC-6F3DDCE4E46D}" destId="{EFCAD6BE-D06F-4577-BEE1-CC0B4026F1E9}" srcOrd="0" destOrd="0" presId="urn:microsoft.com/office/officeart/2005/8/layout/process2"/>
    <dgm:cxn modelId="{6B244990-4272-4866-9B02-CB4B6E61B155}" type="presParOf" srcId="{C13E2611-AEB6-47F3-A4AC-6F3DDCE4E46D}" destId="{2A570388-2A84-4F32-AA4B-FD90418282AA}" srcOrd="1" destOrd="0" presId="urn:microsoft.com/office/officeart/2005/8/layout/process2"/>
    <dgm:cxn modelId="{516140BA-7B4B-4B2C-80BE-40C123BC77A9}" type="presParOf" srcId="{2A570388-2A84-4F32-AA4B-FD90418282AA}" destId="{E6135DFF-9A00-4152-9DC9-F1DCB2179E9D}" srcOrd="0" destOrd="0" presId="urn:microsoft.com/office/officeart/2005/8/layout/process2"/>
    <dgm:cxn modelId="{4F8F206D-D014-4139-BA97-12468E766759}" type="presParOf" srcId="{C13E2611-AEB6-47F3-A4AC-6F3DDCE4E46D}" destId="{A9133495-B784-4638-951A-FAC9B7EF557A}" srcOrd="2" destOrd="0" presId="urn:microsoft.com/office/officeart/2005/8/layout/process2"/>
    <dgm:cxn modelId="{CF1B3A3C-4E3E-44D0-8702-3D3D438B6D58}" type="presParOf" srcId="{C13E2611-AEB6-47F3-A4AC-6F3DDCE4E46D}" destId="{EE6B9AE8-7C0B-4076-B1F7-A45C34961D2C}" srcOrd="3" destOrd="0" presId="urn:microsoft.com/office/officeart/2005/8/layout/process2"/>
    <dgm:cxn modelId="{A39CAF41-54F7-4B12-9D2D-D5E41848BB56}" type="presParOf" srcId="{EE6B9AE8-7C0B-4076-B1F7-A45C34961D2C}" destId="{CF3DA3BC-8512-4DDE-9B6E-A650DE0CD098}" srcOrd="0" destOrd="0" presId="urn:microsoft.com/office/officeart/2005/8/layout/process2"/>
    <dgm:cxn modelId="{6BE01EF3-4CFE-4369-A05F-7781FB5EEC36}" type="presParOf" srcId="{C13E2611-AEB6-47F3-A4AC-6F3DDCE4E46D}" destId="{4916A9CD-0CDC-4B0C-BA6E-E8B12A9CCCB0}" srcOrd="4" destOrd="0" presId="urn:microsoft.com/office/officeart/2005/8/layout/process2"/>
    <dgm:cxn modelId="{5EA7E651-4A97-4DAE-B09C-BB3E14D9DF7C}" type="presParOf" srcId="{C13E2611-AEB6-47F3-A4AC-6F3DDCE4E46D}" destId="{8B8CA8E5-DDA5-4C24-9BF0-BD17CA109DB1}" srcOrd="5" destOrd="0" presId="urn:microsoft.com/office/officeart/2005/8/layout/process2"/>
    <dgm:cxn modelId="{EE59D52E-2BAB-4C58-B0E2-9437EA5C6DE1}" type="presParOf" srcId="{8B8CA8E5-DDA5-4C24-9BF0-BD17CA109DB1}" destId="{6DF10CA4-3E4D-45FE-9068-3C66E5AC883E}" srcOrd="0" destOrd="0" presId="urn:microsoft.com/office/officeart/2005/8/layout/process2"/>
    <dgm:cxn modelId="{EBE47DF7-B78C-4685-8F09-841E62B2DC69}" type="presParOf" srcId="{C13E2611-AEB6-47F3-A4AC-6F3DDCE4E46D}" destId="{C3EC45B8-40AF-4C43-8F34-4D31B5F74268}" srcOrd="6" destOrd="0" presId="urn:microsoft.com/office/officeart/2005/8/layout/process2"/>
    <dgm:cxn modelId="{347D81DD-4E01-497E-8467-137B6756F54F}" type="presParOf" srcId="{C13E2611-AEB6-47F3-A4AC-6F3DDCE4E46D}" destId="{9F7E04F5-C74A-470D-82A0-18450384B725}" srcOrd="7" destOrd="0" presId="urn:microsoft.com/office/officeart/2005/8/layout/process2"/>
    <dgm:cxn modelId="{D02E0B96-0EF6-4455-8971-37BC26397B73}" type="presParOf" srcId="{9F7E04F5-C74A-470D-82A0-18450384B725}" destId="{7918CC8A-8F68-4F27-8DFA-8CEAA17C566C}" srcOrd="0" destOrd="0" presId="urn:microsoft.com/office/officeart/2005/8/layout/process2"/>
    <dgm:cxn modelId="{B48EAFBC-68F1-4152-BD7A-D69416C82740}" type="presParOf" srcId="{C13E2611-AEB6-47F3-A4AC-6F3DDCE4E46D}" destId="{D89BA105-F360-4C00-8FA3-3923531FF7C1}" srcOrd="8" destOrd="0" presId="urn:microsoft.com/office/officeart/2005/8/layout/process2"/>
    <dgm:cxn modelId="{8C71BACA-8255-4BBC-AFD0-E11FEA6C88B9}" type="presParOf" srcId="{C13E2611-AEB6-47F3-A4AC-6F3DDCE4E46D}" destId="{E52846A7-5ED8-43C8-85BF-22EC2B098A69}" srcOrd="9" destOrd="0" presId="urn:microsoft.com/office/officeart/2005/8/layout/process2"/>
    <dgm:cxn modelId="{9DB7EA18-FD7E-4368-8058-6A4D45D64FEF}" type="presParOf" srcId="{E52846A7-5ED8-43C8-85BF-22EC2B098A69}" destId="{02A49991-FCDB-4A2F-96D0-220DE0CED83E}" srcOrd="0" destOrd="0" presId="urn:microsoft.com/office/officeart/2005/8/layout/process2"/>
    <dgm:cxn modelId="{C3BDE3AA-321D-43E9-A877-F047E82DA92B}" type="presParOf" srcId="{C13E2611-AEB6-47F3-A4AC-6F3DDCE4E46D}" destId="{F0C9099F-7B8F-4D67-A20F-324B9538601C}" srcOrd="10" destOrd="0" presId="urn:microsoft.com/office/officeart/2005/8/layout/process2"/>
    <dgm:cxn modelId="{5744B16C-225F-455A-8415-9ABDA8A1FA9E}" type="presParOf" srcId="{C13E2611-AEB6-47F3-A4AC-6F3DDCE4E46D}" destId="{26F83DF1-893B-4267-B45D-0C819CD29082}" srcOrd="11" destOrd="0" presId="urn:microsoft.com/office/officeart/2005/8/layout/process2"/>
    <dgm:cxn modelId="{0AD78601-FD3E-422D-801A-451FA20518B7}" type="presParOf" srcId="{26F83DF1-893B-4267-B45D-0C819CD29082}" destId="{B2625923-EA69-4A22-B0FC-0C7F7C65C5A7}" srcOrd="0" destOrd="0" presId="urn:microsoft.com/office/officeart/2005/8/layout/process2"/>
    <dgm:cxn modelId="{FB21723C-1A26-4A85-B093-13EB2CEA7736}" type="presParOf" srcId="{C13E2611-AEB6-47F3-A4AC-6F3DDCE4E46D}" destId="{3610560F-5AB4-4653-8E88-09488352B11E}" srcOrd="12" destOrd="0" presId="urn:microsoft.com/office/officeart/2005/8/layout/process2"/>
    <dgm:cxn modelId="{2B046B14-24C4-4349-A91E-4A6F147CD3A1}" type="presParOf" srcId="{C13E2611-AEB6-47F3-A4AC-6F3DDCE4E46D}" destId="{E889817E-F81A-4CF4-BA0C-5926959E2533}" srcOrd="13" destOrd="0" presId="urn:microsoft.com/office/officeart/2005/8/layout/process2"/>
    <dgm:cxn modelId="{5A1203BB-BF4A-445E-A1CA-63000ADE1E24}" type="presParOf" srcId="{E889817E-F81A-4CF4-BA0C-5926959E2533}" destId="{1169DC49-7346-48AA-A802-04D47A7A65E2}" srcOrd="0" destOrd="0" presId="urn:microsoft.com/office/officeart/2005/8/layout/process2"/>
    <dgm:cxn modelId="{E395731C-A408-4E60-862F-2E1DB71979E1}" type="presParOf" srcId="{C13E2611-AEB6-47F3-A4AC-6F3DDCE4E46D}" destId="{911C9D6D-DE25-413B-B9A7-3E38898FE4AE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A457E-9424-43B2-AD1B-F2B3F8C2A8C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6ECE756-D78E-4C40-85E9-43A770110083}">
      <dgm:prSet phldrT="[Text]" custT="1"/>
      <dgm:spPr/>
      <dgm:t>
        <a:bodyPr/>
        <a:lstStyle/>
        <a:p>
          <a:r>
            <a:rPr lang="en-US" sz="1800" b="1" dirty="0" smtClean="0"/>
            <a:t>Breeder Seed - DAR</a:t>
          </a:r>
          <a:endParaRPr lang="en-US" sz="1800" b="1" dirty="0"/>
        </a:p>
      </dgm:t>
    </dgm:pt>
    <dgm:pt modelId="{8677DF98-D9CC-4E67-8CAD-A5DC7F50BCCA}" type="parTrans" cxnId="{297668DF-6A82-46C9-8A08-00A02DBDF443}">
      <dgm:prSet/>
      <dgm:spPr/>
      <dgm:t>
        <a:bodyPr/>
        <a:lstStyle/>
        <a:p>
          <a:endParaRPr lang="en-US"/>
        </a:p>
      </dgm:t>
    </dgm:pt>
    <dgm:pt modelId="{0595CC91-F8AE-4F5B-8AA4-4153195BD59A}" type="sibTrans" cxnId="{297668DF-6A82-46C9-8A08-00A02DBDF443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5A36D59-1CC9-4571-A544-4C4142E00DDC}">
      <dgm:prSet phldrT="[Text]" custT="1"/>
      <dgm:spPr/>
      <dgm:t>
        <a:bodyPr/>
        <a:lstStyle/>
        <a:p>
          <a:r>
            <a:rPr lang="en-US" sz="1600" b="1" dirty="0" smtClean="0"/>
            <a:t>FS – DAR /DOA-Seed division</a:t>
          </a:r>
          <a:endParaRPr lang="en-US" sz="1600" b="1" dirty="0"/>
        </a:p>
      </dgm:t>
    </dgm:pt>
    <dgm:pt modelId="{7A2AD182-4CBB-4728-A1B6-8F8C76E28203}" type="parTrans" cxnId="{FCF9901D-0A98-40A7-9591-BDAFCDA6C55B}">
      <dgm:prSet/>
      <dgm:spPr/>
      <dgm:t>
        <a:bodyPr/>
        <a:lstStyle/>
        <a:p>
          <a:endParaRPr lang="en-US"/>
        </a:p>
      </dgm:t>
    </dgm:pt>
    <dgm:pt modelId="{3BB9387F-5A38-4C6D-AE82-3758C52DB550}" type="sibTrans" cxnId="{FCF9901D-0A98-40A7-9591-BDAFCDA6C55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CEAEC2D-0008-49EC-BA61-9D26906B9E32}">
      <dgm:prSet phldrT="[Text]" custT="1"/>
      <dgm:spPr/>
      <dgm:t>
        <a:bodyPr/>
        <a:lstStyle/>
        <a:p>
          <a:r>
            <a:rPr lang="en-US" sz="1600" b="1" dirty="0" smtClean="0"/>
            <a:t>RS – Seed farms managed by DAR / DOA</a:t>
          </a:r>
          <a:endParaRPr lang="en-US" sz="1600" b="1" dirty="0"/>
        </a:p>
      </dgm:t>
    </dgm:pt>
    <dgm:pt modelId="{3D4C07D0-C3C3-42C2-A246-50EFD13D5C99}" type="parTrans" cxnId="{AAC33E83-3A0A-4400-A57D-059AAE749386}">
      <dgm:prSet/>
      <dgm:spPr/>
      <dgm:t>
        <a:bodyPr/>
        <a:lstStyle/>
        <a:p>
          <a:endParaRPr lang="en-US"/>
        </a:p>
      </dgm:t>
    </dgm:pt>
    <dgm:pt modelId="{898593A8-E97E-4757-A910-90C463C9501E}" type="sibTrans" cxnId="{AAC33E83-3A0A-4400-A57D-059AAE74938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50910C5-0CE2-4DE7-8228-91DD6BE54360}">
      <dgm:prSet custT="1"/>
      <dgm:spPr/>
      <dgm:t>
        <a:bodyPr/>
        <a:lstStyle/>
        <a:p>
          <a:r>
            <a:rPr lang="en-US" sz="1600" b="1" dirty="0" smtClean="0"/>
            <a:t>CS – seed village schemes, contract farmers, NGO, private seed company</a:t>
          </a:r>
          <a:endParaRPr lang="en-US" sz="1600" b="1" dirty="0"/>
        </a:p>
      </dgm:t>
    </dgm:pt>
    <dgm:pt modelId="{C9C97338-AF80-411D-B672-D19DA8AC4860}" type="parTrans" cxnId="{750F48D0-E3A0-45AB-9C78-4BB3D2FAD115}">
      <dgm:prSet/>
      <dgm:spPr/>
      <dgm:t>
        <a:bodyPr/>
        <a:lstStyle/>
        <a:p>
          <a:endParaRPr lang="en-US"/>
        </a:p>
      </dgm:t>
    </dgm:pt>
    <dgm:pt modelId="{AAE9C83F-C880-4DB4-9680-415B9B50565B}" type="sibTrans" cxnId="{750F48D0-E3A0-45AB-9C78-4BB3D2FAD11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B51C3CB-6CD0-49BC-A68F-C0ABE1DFBF1A}">
      <dgm:prSet custT="1"/>
      <dgm:spPr/>
      <dgm:t>
        <a:bodyPr/>
        <a:lstStyle/>
        <a:p>
          <a:r>
            <a:rPr lang="en-US" sz="1600" b="1" dirty="0" smtClean="0"/>
            <a:t>Government township office, </a:t>
          </a:r>
        </a:p>
        <a:p>
          <a:r>
            <a:rPr lang="en-US" sz="1600" b="1" dirty="0" smtClean="0"/>
            <a:t>agro-dealers, NGO , millers</a:t>
          </a:r>
          <a:endParaRPr lang="en-US" sz="1600" b="1" dirty="0"/>
        </a:p>
      </dgm:t>
    </dgm:pt>
    <dgm:pt modelId="{15CAF72D-16AB-4E3F-AB23-8D2D9C2790FF}" type="parTrans" cxnId="{DA70242C-E2D2-44D7-94B7-E06FDAA91F9F}">
      <dgm:prSet/>
      <dgm:spPr/>
      <dgm:t>
        <a:bodyPr/>
        <a:lstStyle/>
        <a:p>
          <a:endParaRPr lang="en-US"/>
        </a:p>
      </dgm:t>
    </dgm:pt>
    <dgm:pt modelId="{3CFE182F-78E1-4C47-A75C-7F6E925323E5}" type="sibTrans" cxnId="{DA70242C-E2D2-44D7-94B7-E06FDAA91F9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D840E2C-72BB-4E4F-B036-B44766EED90C}">
      <dgm:prSet/>
      <dgm:spPr/>
      <dgm:t>
        <a:bodyPr/>
        <a:lstStyle/>
        <a:p>
          <a:r>
            <a:rPr lang="en-US" b="1" dirty="0" smtClean="0"/>
            <a:t>Farmers</a:t>
          </a:r>
          <a:endParaRPr lang="en-US" b="1" dirty="0"/>
        </a:p>
      </dgm:t>
    </dgm:pt>
    <dgm:pt modelId="{268ABBD9-81BE-4002-B5A2-0AFDC0018C51}" type="parTrans" cxnId="{C6DDE660-93E7-47B1-A0C7-A551D58FFDC0}">
      <dgm:prSet/>
      <dgm:spPr/>
      <dgm:t>
        <a:bodyPr/>
        <a:lstStyle/>
        <a:p>
          <a:endParaRPr lang="en-US"/>
        </a:p>
      </dgm:t>
    </dgm:pt>
    <dgm:pt modelId="{504DE921-564A-442F-9033-2217C974B091}" type="sibTrans" cxnId="{C6DDE660-93E7-47B1-A0C7-A551D58FFDC0}">
      <dgm:prSet/>
      <dgm:spPr/>
      <dgm:t>
        <a:bodyPr/>
        <a:lstStyle/>
        <a:p>
          <a:endParaRPr lang="en-US"/>
        </a:p>
      </dgm:t>
    </dgm:pt>
    <dgm:pt modelId="{D228F519-90BC-437E-BEAF-40B1C8CEE076}" type="pres">
      <dgm:prSet presAssocID="{13FA457E-9424-43B2-AD1B-F2B3F8C2A8C1}" presName="linearFlow" presStyleCnt="0">
        <dgm:presLayoutVars>
          <dgm:resizeHandles val="exact"/>
        </dgm:presLayoutVars>
      </dgm:prSet>
      <dgm:spPr/>
    </dgm:pt>
    <dgm:pt modelId="{8FCD3356-2189-444C-BD21-F38E6F2BFA10}" type="pres">
      <dgm:prSet presAssocID="{E6ECE756-D78E-4C40-85E9-43A770110083}" presName="node" presStyleLbl="node1" presStyleIdx="0" presStyleCnt="6" custScaleX="169379" custScaleY="79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55518-904E-4608-8DE8-ACEDD4DFDEEE}" type="pres">
      <dgm:prSet presAssocID="{0595CC91-F8AE-4F5B-8AA4-4153195BD59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FB30A73-71DB-4C2A-AF2C-ED6291CC7BE6}" type="pres">
      <dgm:prSet presAssocID="{0595CC91-F8AE-4F5B-8AA4-4153195BD59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49CF999-7427-4399-AD4F-F3AB7778E3BB}" type="pres">
      <dgm:prSet presAssocID="{25A36D59-1CC9-4571-A544-4C4142E00DDC}" presName="node" presStyleLbl="node1" presStyleIdx="1" presStyleCnt="6" custScaleX="172103" custScaleY="58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430ED-B4BA-4473-82C9-3CF3B78B65B9}" type="pres">
      <dgm:prSet presAssocID="{3BB9387F-5A38-4C6D-AE82-3758C52DB55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0E3E539-BC32-434C-A2A6-D0838060F2D8}" type="pres">
      <dgm:prSet presAssocID="{3BB9387F-5A38-4C6D-AE82-3758C52DB55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11D9781-034F-4F56-9D70-E4998D0CFA93}" type="pres">
      <dgm:prSet presAssocID="{2CEAEC2D-0008-49EC-BA61-9D26906B9E32}" presName="node" presStyleLbl="node1" presStyleIdx="2" presStyleCnt="6" custScaleX="172103" custScaleY="60660" custLinFactNeighborY="-2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14CCB-B919-4165-98C0-351C4559914C}" type="pres">
      <dgm:prSet presAssocID="{898593A8-E97E-4757-A910-90C463C9501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44FE33-C547-4636-8055-184323DF7235}" type="pres">
      <dgm:prSet presAssocID="{898593A8-E97E-4757-A910-90C463C9501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DE78D3B-58C0-4521-886E-2C3E33D945A8}" type="pres">
      <dgm:prSet presAssocID="{650910C5-0CE2-4DE7-8228-91DD6BE54360}" presName="node" presStyleLbl="node1" presStyleIdx="3" presStyleCnt="6" custScaleX="169379" custScaleY="82200" custLinFactNeighborX="1362" custLinFactNeighborY="-28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94D40-0525-46FC-84BB-935B5AA1FF61}" type="pres">
      <dgm:prSet presAssocID="{AAE9C83F-C880-4DB4-9680-415B9B50565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83E4358-DF0B-492D-BC50-30306305BFF1}" type="pres">
      <dgm:prSet presAssocID="{AAE9C83F-C880-4DB4-9680-415B9B50565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EAC1697-BB34-4254-842C-F4A8247DE39B}" type="pres">
      <dgm:prSet presAssocID="{CB51C3CB-6CD0-49BC-A68F-C0ABE1DFBF1A}" presName="node" presStyleLbl="node1" presStyleIdx="4" presStyleCnt="6" custScaleX="169379" custScaleY="101645" custLinFactNeighborY="-19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8C488-BB9F-45D4-B620-2D27B0201F32}" type="pres">
      <dgm:prSet presAssocID="{3CFE182F-78E1-4C47-A75C-7F6E925323E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FD076AF-16F2-45AA-A923-C18F894D9A22}" type="pres">
      <dgm:prSet presAssocID="{3CFE182F-78E1-4C47-A75C-7F6E925323E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41F22EE-C73F-4E60-843C-DAB458CE82E4}" type="pres">
      <dgm:prSet presAssocID="{8D840E2C-72BB-4E4F-B036-B44766EED90C}" presName="node" presStyleLbl="node1" presStyleIdx="5" presStyleCnt="6" custScaleX="172103" custScaleY="73427" custLinFactNeighborX="4326" custLinFactNeighborY="-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87678-2B17-4F73-BDB5-A0F4BBED103C}" type="presOf" srcId="{3BB9387F-5A38-4C6D-AE82-3758C52DB550}" destId="{A0F430ED-B4BA-4473-82C9-3CF3B78B65B9}" srcOrd="0" destOrd="0" presId="urn:microsoft.com/office/officeart/2005/8/layout/process2"/>
    <dgm:cxn modelId="{6301E0AE-3A15-45BB-8B44-9F2408C69001}" type="presOf" srcId="{8D840E2C-72BB-4E4F-B036-B44766EED90C}" destId="{041F22EE-C73F-4E60-843C-DAB458CE82E4}" srcOrd="0" destOrd="0" presId="urn:microsoft.com/office/officeart/2005/8/layout/process2"/>
    <dgm:cxn modelId="{C6DDE660-93E7-47B1-A0C7-A551D58FFDC0}" srcId="{13FA457E-9424-43B2-AD1B-F2B3F8C2A8C1}" destId="{8D840E2C-72BB-4E4F-B036-B44766EED90C}" srcOrd="5" destOrd="0" parTransId="{268ABBD9-81BE-4002-B5A2-0AFDC0018C51}" sibTransId="{504DE921-564A-442F-9033-2217C974B091}"/>
    <dgm:cxn modelId="{BC3ABB3B-0325-47F2-946E-30953964B766}" type="presOf" srcId="{2CEAEC2D-0008-49EC-BA61-9D26906B9E32}" destId="{C11D9781-034F-4F56-9D70-E4998D0CFA93}" srcOrd="0" destOrd="0" presId="urn:microsoft.com/office/officeart/2005/8/layout/process2"/>
    <dgm:cxn modelId="{EC45FAAE-6742-4726-96BF-B1160C8D5640}" type="presOf" srcId="{650910C5-0CE2-4DE7-8228-91DD6BE54360}" destId="{DDE78D3B-58C0-4521-886E-2C3E33D945A8}" srcOrd="0" destOrd="0" presId="urn:microsoft.com/office/officeart/2005/8/layout/process2"/>
    <dgm:cxn modelId="{DC0FD0BF-8ECD-4E7A-A779-2C21312B40D7}" type="presOf" srcId="{25A36D59-1CC9-4571-A544-4C4142E00DDC}" destId="{249CF999-7427-4399-AD4F-F3AB7778E3BB}" srcOrd="0" destOrd="0" presId="urn:microsoft.com/office/officeart/2005/8/layout/process2"/>
    <dgm:cxn modelId="{78A45660-2AE7-4F5E-B397-F7AE1929E453}" type="presOf" srcId="{CB51C3CB-6CD0-49BC-A68F-C0ABE1DFBF1A}" destId="{2EAC1697-BB34-4254-842C-F4A8247DE39B}" srcOrd="0" destOrd="0" presId="urn:microsoft.com/office/officeart/2005/8/layout/process2"/>
    <dgm:cxn modelId="{750F48D0-E3A0-45AB-9C78-4BB3D2FAD115}" srcId="{13FA457E-9424-43B2-AD1B-F2B3F8C2A8C1}" destId="{650910C5-0CE2-4DE7-8228-91DD6BE54360}" srcOrd="3" destOrd="0" parTransId="{C9C97338-AF80-411D-B672-D19DA8AC4860}" sibTransId="{AAE9C83F-C880-4DB4-9680-415B9B50565B}"/>
    <dgm:cxn modelId="{8CC0FF63-C230-4908-A24B-4CDA821D2A09}" type="presOf" srcId="{0595CC91-F8AE-4F5B-8AA4-4153195BD59A}" destId="{EFB30A73-71DB-4C2A-AF2C-ED6291CC7BE6}" srcOrd="1" destOrd="0" presId="urn:microsoft.com/office/officeart/2005/8/layout/process2"/>
    <dgm:cxn modelId="{DA70242C-E2D2-44D7-94B7-E06FDAA91F9F}" srcId="{13FA457E-9424-43B2-AD1B-F2B3F8C2A8C1}" destId="{CB51C3CB-6CD0-49BC-A68F-C0ABE1DFBF1A}" srcOrd="4" destOrd="0" parTransId="{15CAF72D-16AB-4E3F-AB23-8D2D9C2790FF}" sibTransId="{3CFE182F-78E1-4C47-A75C-7F6E925323E5}"/>
    <dgm:cxn modelId="{4B2E4515-60C8-440B-9153-4D69B6E4E237}" type="presOf" srcId="{E6ECE756-D78E-4C40-85E9-43A770110083}" destId="{8FCD3356-2189-444C-BD21-F38E6F2BFA10}" srcOrd="0" destOrd="0" presId="urn:microsoft.com/office/officeart/2005/8/layout/process2"/>
    <dgm:cxn modelId="{28FCF326-C4BD-43C4-92CD-346786DD1BA5}" type="presOf" srcId="{898593A8-E97E-4757-A910-90C463C9501E}" destId="{42A14CCB-B919-4165-98C0-351C4559914C}" srcOrd="0" destOrd="0" presId="urn:microsoft.com/office/officeart/2005/8/layout/process2"/>
    <dgm:cxn modelId="{6EA91EAB-4654-4FFA-B48A-8FD2950C91A1}" type="presOf" srcId="{AAE9C83F-C880-4DB4-9680-415B9B50565B}" destId="{883E4358-DF0B-492D-BC50-30306305BFF1}" srcOrd="1" destOrd="0" presId="urn:microsoft.com/office/officeart/2005/8/layout/process2"/>
    <dgm:cxn modelId="{1E49C63C-151E-4918-94AB-5FE6F38161CB}" type="presOf" srcId="{13FA457E-9424-43B2-AD1B-F2B3F8C2A8C1}" destId="{D228F519-90BC-437E-BEAF-40B1C8CEE076}" srcOrd="0" destOrd="0" presId="urn:microsoft.com/office/officeart/2005/8/layout/process2"/>
    <dgm:cxn modelId="{FCF9901D-0A98-40A7-9591-BDAFCDA6C55B}" srcId="{13FA457E-9424-43B2-AD1B-F2B3F8C2A8C1}" destId="{25A36D59-1CC9-4571-A544-4C4142E00DDC}" srcOrd="1" destOrd="0" parTransId="{7A2AD182-4CBB-4728-A1B6-8F8C76E28203}" sibTransId="{3BB9387F-5A38-4C6D-AE82-3758C52DB550}"/>
    <dgm:cxn modelId="{C372AE02-3994-409D-A3F3-CE5694CE146E}" type="presOf" srcId="{3BB9387F-5A38-4C6D-AE82-3758C52DB550}" destId="{80E3E539-BC32-434C-A2A6-D0838060F2D8}" srcOrd="1" destOrd="0" presId="urn:microsoft.com/office/officeart/2005/8/layout/process2"/>
    <dgm:cxn modelId="{EBE282C0-93E8-4904-ACFC-FA1968EF3593}" type="presOf" srcId="{0595CC91-F8AE-4F5B-8AA4-4153195BD59A}" destId="{81F55518-904E-4608-8DE8-ACEDD4DFDEEE}" srcOrd="0" destOrd="0" presId="urn:microsoft.com/office/officeart/2005/8/layout/process2"/>
    <dgm:cxn modelId="{AAC33E83-3A0A-4400-A57D-059AAE749386}" srcId="{13FA457E-9424-43B2-AD1B-F2B3F8C2A8C1}" destId="{2CEAEC2D-0008-49EC-BA61-9D26906B9E32}" srcOrd="2" destOrd="0" parTransId="{3D4C07D0-C3C3-42C2-A246-50EFD13D5C99}" sibTransId="{898593A8-E97E-4757-A910-90C463C9501E}"/>
    <dgm:cxn modelId="{961FE15D-F932-4C8B-8744-D8342BD28CD1}" type="presOf" srcId="{3CFE182F-78E1-4C47-A75C-7F6E925323E5}" destId="{3FD076AF-16F2-45AA-A923-C18F894D9A22}" srcOrd="1" destOrd="0" presId="urn:microsoft.com/office/officeart/2005/8/layout/process2"/>
    <dgm:cxn modelId="{8FAC4520-16B1-4265-98BB-D83DE879F182}" type="presOf" srcId="{3CFE182F-78E1-4C47-A75C-7F6E925323E5}" destId="{89B8C488-BB9F-45D4-B620-2D27B0201F32}" srcOrd="0" destOrd="0" presId="urn:microsoft.com/office/officeart/2005/8/layout/process2"/>
    <dgm:cxn modelId="{C0D5DA7A-5FB9-4A0C-A7C6-33E95448987A}" type="presOf" srcId="{AAE9C83F-C880-4DB4-9680-415B9B50565B}" destId="{E5B94D40-0525-46FC-84BB-935B5AA1FF61}" srcOrd="0" destOrd="0" presId="urn:microsoft.com/office/officeart/2005/8/layout/process2"/>
    <dgm:cxn modelId="{297668DF-6A82-46C9-8A08-00A02DBDF443}" srcId="{13FA457E-9424-43B2-AD1B-F2B3F8C2A8C1}" destId="{E6ECE756-D78E-4C40-85E9-43A770110083}" srcOrd="0" destOrd="0" parTransId="{8677DF98-D9CC-4E67-8CAD-A5DC7F50BCCA}" sibTransId="{0595CC91-F8AE-4F5B-8AA4-4153195BD59A}"/>
    <dgm:cxn modelId="{624922A6-ABE8-4F81-AABF-3415A8FADE5E}" type="presOf" srcId="{898593A8-E97E-4757-A910-90C463C9501E}" destId="{1344FE33-C547-4636-8055-184323DF7235}" srcOrd="1" destOrd="0" presId="urn:microsoft.com/office/officeart/2005/8/layout/process2"/>
    <dgm:cxn modelId="{CB153C84-0096-42B3-B0D5-C368F2299B1E}" type="presParOf" srcId="{D228F519-90BC-437E-BEAF-40B1C8CEE076}" destId="{8FCD3356-2189-444C-BD21-F38E6F2BFA10}" srcOrd="0" destOrd="0" presId="urn:microsoft.com/office/officeart/2005/8/layout/process2"/>
    <dgm:cxn modelId="{C2A3177F-F9B9-4B9F-9261-95A1D17705DD}" type="presParOf" srcId="{D228F519-90BC-437E-BEAF-40B1C8CEE076}" destId="{81F55518-904E-4608-8DE8-ACEDD4DFDEEE}" srcOrd="1" destOrd="0" presId="urn:microsoft.com/office/officeart/2005/8/layout/process2"/>
    <dgm:cxn modelId="{EA680137-80FF-4FF5-9E08-A7304DF0ED9F}" type="presParOf" srcId="{81F55518-904E-4608-8DE8-ACEDD4DFDEEE}" destId="{EFB30A73-71DB-4C2A-AF2C-ED6291CC7BE6}" srcOrd="0" destOrd="0" presId="urn:microsoft.com/office/officeart/2005/8/layout/process2"/>
    <dgm:cxn modelId="{7DED3735-3F55-4E94-B4A7-837A5082202E}" type="presParOf" srcId="{D228F519-90BC-437E-BEAF-40B1C8CEE076}" destId="{249CF999-7427-4399-AD4F-F3AB7778E3BB}" srcOrd="2" destOrd="0" presId="urn:microsoft.com/office/officeart/2005/8/layout/process2"/>
    <dgm:cxn modelId="{8263EE92-8765-4D60-8EBC-AFC3E9A505FB}" type="presParOf" srcId="{D228F519-90BC-437E-BEAF-40B1C8CEE076}" destId="{A0F430ED-B4BA-4473-82C9-3CF3B78B65B9}" srcOrd="3" destOrd="0" presId="urn:microsoft.com/office/officeart/2005/8/layout/process2"/>
    <dgm:cxn modelId="{68636CAF-6036-40C0-AE63-4223F06B0A39}" type="presParOf" srcId="{A0F430ED-B4BA-4473-82C9-3CF3B78B65B9}" destId="{80E3E539-BC32-434C-A2A6-D0838060F2D8}" srcOrd="0" destOrd="0" presId="urn:microsoft.com/office/officeart/2005/8/layout/process2"/>
    <dgm:cxn modelId="{1A5FEC9A-C335-4507-98E7-536173C979DF}" type="presParOf" srcId="{D228F519-90BC-437E-BEAF-40B1C8CEE076}" destId="{C11D9781-034F-4F56-9D70-E4998D0CFA93}" srcOrd="4" destOrd="0" presId="urn:microsoft.com/office/officeart/2005/8/layout/process2"/>
    <dgm:cxn modelId="{FEBDF217-8BBB-4C4C-9401-042D61CE8401}" type="presParOf" srcId="{D228F519-90BC-437E-BEAF-40B1C8CEE076}" destId="{42A14CCB-B919-4165-98C0-351C4559914C}" srcOrd="5" destOrd="0" presId="urn:microsoft.com/office/officeart/2005/8/layout/process2"/>
    <dgm:cxn modelId="{AB8BDCCF-35F2-48EB-9852-12FA7F49DF44}" type="presParOf" srcId="{42A14CCB-B919-4165-98C0-351C4559914C}" destId="{1344FE33-C547-4636-8055-184323DF7235}" srcOrd="0" destOrd="0" presId="urn:microsoft.com/office/officeart/2005/8/layout/process2"/>
    <dgm:cxn modelId="{17A74B92-D1B9-4B99-BF1B-DB83D0C49555}" type="presParOf" srcId="{D228F519-90BC-437E-BEAF-40B1C8CEE076}" destId="{DDE78D3B-58C0-4521-886E-2C3E33D945A8}" srcOrd="6" destOrd="0" presId="urn:microsoft.com/office/officeart/2005/8/layout/process2"/>
    <dgm:cxn modelId="{090992EE-AC26-45CA-A489-BE50D785E196}" type="presParOf" srcId="{D228F519-90BC-437E-BEAF-40B1C8CEE076}" destId="{E5B94D40-0525-46FC-84BB-935B5AA1FF61}" srcOrd="7" destOrd="0" presId="urn:microsoft.com/office/officeart/2005/8/layout/process2"/>
    <dgm:cxn modelId="{9BFF0C24-ACFD-42F0-A2D6-A0069F523194}" type="presParOf" srcId="{E5B94D40-0525-46FC-84BB-935B5AA1FF61}" destId="{883E4358-DF0B-492D-BC50-30306305BFF1}" srcOrd="0" destOrd="0" presId="urn:microsoft.com/office/officeart/2005/8/layout/process2"/>
    <dgm:cxn modelId="{DFC23103-A886-4709-A42A-9A49173ED745}" type="presParOf" srcId="{D228F519-90BC-437E-BEAF-40B1C8CEE076}" destId="{2EAC1697-BB34-4254-842C-F4A8247DE39B}" srcOrd="8" destOrd="0" presId="urn:microsoft.com/office/officeart/2005/8/layout/process2"/>
    <dgm:cxn modelId="{16CC1C6E-A661-48C9-BA70-93C7035553C8}" type="presParOf" srcId="{D228F519-90BC-437E-BEAF-40B1C8CEE076}" destId="{89B8C488-BB9F-45D4-B620-2D27B0201F32}" srcOrd="9" destOrd="0" presId="urn:microsoft.com/office/officeart/2005/8/layout/process2"/>
    <dgm:cxn modelId="{2488299C-0213-4407-A6C0-F4FDA7C16A04}" type="presParOf" srcId="{89B8C488-BB9F-45D4-B620-2D27B0201F32}" destId="{3FD076AF-16F2-45AA-A923-C18F894D9A22}" srcOrd="0" destOrd="0" presId="urn:microsoft.com/office/officeart/2005/8/layout/process2"/>
    <dgm:cxn modelId="{CAF85458-0D89-4CF8-8321-0E07031D3E62}" type="presParOf" srcId="{D228F519-90BC-437E-BEAF-40B1C8CEE076}" destId="{041F22EE-C73F-4E60-843C-DAB458CE82E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AD6BE-D06F-4577-BEE1-CC0B4026F1E9}">
      <dsp:nvSpPr>
        <dsp:cNvPr id="0" name=""/>
        <dsp:cNvSpPr/>
      </dsp:nvSpPr>
      <dsp:spPr>
        <a:xfrm>
          <a:off x="1343" y="0"/>
          <a:ext cx="4569313" cy="33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Different breeding methods</a:t>
          </a:r>
          <a:endParaRPr lang="en-US" sz="2400" kern="1200" dirty="0"/>
        </a:p>
      </dsp:txBody>
      <dsp:txXfrm>
        <a:off x="11168" y="9825"/>
        <a:ext cx="4549663" cy="315814"/>
      </dsp:txXfrm>
    </dsp:sp>
    <dsp:sp modelId="{2A570388-2A84-4F32-AA4B-FD90418282AA}">
      <dsp:nvSpPr>
        <dsp:cNvPr id="0" name=""/>
        <dsp:cNvSpPr/>
      </dsp:nvSpPr>
      <dsp:spPr>
        <a:xfrm rot="5400000">
          <a:off x="2187777" y="330726"/>
          <a:ext cx="196444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204579" y="368205"/>
        <a:ext cx="162841" cy="137511"/>
      </dsp:txXfrm>
    </dsp:sp>
    <dsp:sp modelId="{A9133495-B784-4638-951A-FAC9B7EF557A}">
      <dsp:nvSpPr>
        <dsp:cNvPr id="0" name=""/>
        <dsp:cNvSpPr/>
      </dsp:nvSpPr>
      <dsp:spPr>
        <a:xfrm>
          <a:off x="0" y="597389"/>
          <a:ext cx="4572000" cy="287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OYT</a:t>
          </a:r>
          <a:endParaRPr lang="en-US" sz="2400" kern="1200" dirty="0"/>
        </a:p>
      </dsp:txBody>
      <dsp:txXfrm>
        <a:off x="8422" y="605811"/>
        <a:ext cx="4555156" cy="270709"/>
      </dsp:txXfrm>
    </dsp:sp>
    <dsp:sp modelId="{EE6B9AE8-7C0B-4076-B1F7-A45C34961D2C}">
      <dsp:nvSpPr>
        <dsp:cNvPr id="0" name=""/>
        <dsp:cNvSpPr/>
      </dsp:nvSpPr>
      <dsp:spPr>
        <a:xfrm rot="5400000">
          <a:off x="2173783" y="898864"/>
          <a:ext cx="224433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204579" y="922348"/>
        <a:ext cx="162841" cy="157103"/>
      </dsp:txXfrm>
    </dsp:sp>
    <dsp:sp modelId="{4916A9CD-0CDC-4B0C-BA6E-E8B12A9CCCB0}">
      <dsp:nvSpPr>
        <dsp:cNvPr id="0" name=""/>
        <dsp:cNvSpPr/>
      </dsp:nvSpPr>
      <dsp:spPr>
        <a:xfrm>
          <a:off x="0" y="1184187"/>
          <a:ext cx="4572000" cy="311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Yield Trials (at least 3 times)</a:t>
          </a:r>
          <a:endParaRPr lang="en-US" sz="2400" kern="1200" dirty="0"/>
        </a:p>
      </dsp:txBody>
      <dsp:txXfrm>
        <a:off x="9130" y="1193317"/>
        <a:ext cx="4553740" cy="293447"/>
      </dsp:txXfrm>
    </dsp:sp>
    <dsp:sp modelId="{8B8CA8E5-DDA5-4C24-9BF0-BD17CA109DB1}">
      <dsp:nvSpPr>
        <dsp:cNvPr id="0" name=""/>
        <dsp:cNvSpPr/>
      </dsp:nvSpPr>
      <dsp:spPr>
        <a:xfrm rot="5400000">
          <a:off x="2210731" y="1460552"/>
          <a:ext cx="150537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204580" y="1520984"/>
        <a:ext cx="162841" cy="105376"/>
      </dsp:txXfrm>
    </dsp:sp>
    <dsp:sp modelId="{C3EC45B8-40AF-4C43-8F34-4D31B5F74268}">
      <dsp:nvSpPr>
        <dsp:cNvPr id="0" name=""/>
        <dsp:cNvSpPr/>
      </dsp:nvSpPr>
      <dsp:spPr>
        <a:xfrm>
          <a:off x="0" y="1696612"/>
          <a:ext cx="4572000" cy="321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Farmers field testing</a:t>
          </a:r>
          <a:endParaRPr lang="en-US" sz="2400" kern="1200" dirty="0"/>
        </a:p>
      </dsp:txBody>
      <dsp:txXfrm>
        <a:off x="9418" y="1706030"/>
        <a:ext cx="4553164" cy="302732"/>
      </dsp:txXfrm>
    </dsp:sp>
    <dsp:sp modelId="{9F7E04F5-C74A-470D-82A0-18450384B725}">
      <dsp:nvSpPr>
        <dsp:cNvPr id="0" name=""/>
        <dsp:cNvSpPr/>
      </dsp:nvSpPr>
      <dsp:spPr>
        <a:xfrm rot="5400000">
          <a:off x="2188190" y="2012893"/>
          <a:ext cx="195619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204579" y="2050784"/>
        <a:ext cx="162841" cy="136933"/>
      </dsp:txXfrm>
    </dsp:sp>
    <dsp:sp modelId="{D89BA105-F360-4C00-8FA3-3923531FF7C1}">
      <dsp:nvSpPr>
        <dsp:cNvPr id="0" name=""/>
        <dsp:cNvSpPr/>
      </dsp:nvSpPr>
      <dsp:spPr>
        <a:xfrm>
          <a:off x="1343" y="2279007"/>
          <a:ext cx="4569313" cy="54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Promising entries to Technical sub-committee</a:t>
          </a:r>
          <a:endParaRPr lang="en-US" sz="2400" kern="1200" dirty="0"/>
        </a:p>
      </dsp:txBody>
      <dsp:txXfrm>
        <a:off x="17178" y="2294842"/>
        <a:ext cx="4537643" cy="508962"/>
      </dsp:txXfrm>
    </dsp:sp>
    <dsp:sp modelId="{E52846A7-5ED8-43C8-85BF-22EC2B098A69}">
      <dsp:nvSpPr>
        <dsp:cNvPr id="0" name=""/>
        <dsp:cNvSpPr/>
      </dsp:nvSpPr>
      <dsp:spPr>
        <a:xfrm rot="5400000">
          <a:off x="2178623" y="2827107"/>
          <a:ext cx="214753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204579" y="2855431"/>
        <a:ext cx="162841" cy="150327"/>
      </dsp:txXfrm>
    </dsp:sp>
    <dsp:sp modelId="{F0C9099F-7B8F-4D67-A20F-324B9538601C}">
      <dsp:nvSpPr>
        <dsp:cNvPr id="0" name=""/>
        <dsp:cNvSpPr/>
      </dsp:nvSpPr>
      <dsp:spPr>
        <a:xfrm>
          <a:off x="0" y="3105977"/>
          <a:ext cx="4572000" cy="377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 seed committee (NSC)</a:t>
          </a:r>
          <a:endParaRPr lang="en-US" sz="2400" kern="1200" dirty="0"/>
        </a:p>
      </dsp:txBody>
      <dsp:txXfrm>
        <a:off x="11043" y="3117020"/>
        <a:ext cx="4549914" cy="354951"/>
      </dsp:txXfrm>
    </dsp:sp>
    <dsp:sp modelId="{26F83DF1-893B-4267-B45D-0C819CD29082}">
      <dsp:nvSpPr>
        <dsp:cNvPr id="0" name=""/>
        <dsp:cNvSpPr/>
      </dsp:nvSpPr>
      <dsp:spPr>
        <a:xfrm rot="5400000">
          <a:off x="2143940" y="3536726"/>
          <a:ext cx="284119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204579" y="3530367"/>
        <a:ext cx="162841" cy="202699"/>
      </dsp:txXfrm>
    </dsp:sp>
    <dsp:sp modelId="{3610560F-5AB4-4653-8E88-09488352B11E}">
      <dsp:nvSpPr>
        <dsp:cNvPr id="0" name=""/>
        <dsp:cNvSpPr/>
      </dsp:nvSpPr>
      <dsp:spPr>
        <a:xfrm>
          <a:off x="0" y="3861839"/>
          <a:ext cx="4572000" cy="411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Nomination new varieties and release </a:t>
          </a:r>
          <a:endParaRPr lang="en-US" sz="2400" kern="1200" dirty="0"/>
        </a:p>
      </dsp:txBody>
      <dsp:txXfrm>
        <a:off x="12055" y="3873894"/>
        <a:ext cx="4547890" cy="387467"/>
      </dsp:txXfrm>
    </dsp:sp>
    <dsp:sp modelId="{E889817E-F81A-4CF4-BA0C-5926959E2533}">
      <dsp:nvSpPr>
        <dsp:cNvPr id="0" name=""/>
        <dsp:cNvSpPr/>
      </dsp:nvSpPr>
      <dsp:spPr>
        <a:xfrm rot="5400000">
          <a:off x="2133206" y="4341441"/>
          <a:ext cx="305587" cy="2714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2204579" y="4324348"/>
        <a:ext cx="162841" cy="224167"/>
      </dsp:txXfrm>
    </dsp:sp>
    <dsp:sp modelId="{911C9D6D-DE25-413B-B9A7-3E38898FE4AE}">
      <dsp:nvSpPr>
        <dsp:cNvPr id="0" name=""/>
        <dsp:cNvSpPr/>
      </dsp:nvSpPr>
      <dsp:spPr>
        <a:xfrm>
          <a:off x="1343" y="4680867"/>
          <a:ext cx="4569313" cy="432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Seed multiplication and distribution</a:t>
          </a:r>
          <a:endParaRPr lang="en-US" sz="2400" kern="1200" dirty="0"/>
        </a:p>
      </dsp:txBody>
      <dsp:txXfrm>
        <a:off x="13999" y="4693523"/>
        <a:ext cx="4544001" cy="406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3356-2189-444C-BD21-F38E6F2BFA10}">
      <dsp:nvSpPr>
        <dsp:cNvPr id="0" name=""/>
        <dsp:cNvSpPr/>
      </dsp:nvSpPr>
      <dsp:spPr>
        <a:xfrm>
          <a:off x="27739" y="5394"/>
          <a:ext cx="3449720" cy="505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Breeder Seed - DAR</a:t>
          </a:r>
          <a:endParaRPr lang="en-US" sz="1800" b="1" kern="1200" dirty="0"/>
        </a:p>
      </dsp:txBody>
      <dsp:txXfrm>
        <a:off x="42555" y="20210"/>
        <a:ext cx="3420088" cy="476229"/>
      </dsp:txXfrm>
    </dsp:sp>
    <dsp:sp modelId="{81F55518-904E-4608-8DE8-ACEDD4DFDEEE}">
      <dsp:nvSpPr>
        <dsp:cNvPr id="0" name=""/>
        <dsp:cNvSpPr/>
      </dsp:nvSpPr>
      <dsp:spPr>
        <a:xfrm rot="5400000">
          <a:off x="1632551" y="527262"/>
          <a:ext cx="240096" cy="28811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666165" y="551272"/>
        <a:ext cx="172869" cy="168067"/>
      </dsp:txXfrm>
    </dsp:sp>
    <dsp:sp modelId="{249CF999-7427-4399-AD4F-F3AB7778E3BB}">
      <dsp:nvSpPr>
        <dsp:cNvPr id="0" name=""/>
        <dsp:cNvSpPr/>
      </dsp:nvSpPr>
      <dsp:spPr>
        <a:xfrm>
          <a:off x="0" y="831384"/>
          <a:ext cx="3505200" cy="373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FS – DAR /DOA-Seed division</a:t>
          </a:r>
          <a:endParaRPr lang="en-US" sz="1600" b="1" kern="1200" dirty="0"/>
        </a:p>
      </dsp:txBody>
      <dsp:txXfrm>
        <a:off x="10927" y="842311"/>
        <a:ext cx="3483346" cy="351230"/>
      </dsp:txXfrm>
    </dsp:sp>
    <dsp:sp modelId="{A0F430ED-B4BA-4473-82C9-3CF3B78B65B9}">
      <dsp:nvSpPr>
        <dsp:cNvPr id="0" name=""/>
        <dsp:cNvSpPr/>
      </dsp:nvSpPr>
      <dsp:spPr>
        <a:xfrm rot="5400000">
          <a:off x="1661216" y="1182255"/>
          <a:ext cx="182766" cy="28811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666165" y="1234929"/>
        <a:ext cx="172869" cy="127936"/>
      </dsp:txXfrm>
    </dsp:sp>
    <dsp:sp modelId="{C11D9781-034F-4F56-9D70-E4998D0CFA93}">
      <dsp:nvSpPr>
        <dsp:cNvPr id="0" name=""/>
        <dsp:cNvSpPr/>
      </dsp:nvSpPr>
      <dsp:spPr>
        <a:xfrm>
          <a:off x="0" y="1448157"/>
          <a:ext cx="3505200" cy="388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RS – Seed farms managed by DAR / DOA</a:t>
          </a:r>
          <a:endParaRPr lang="en-US" sz="1600" b="1" kern="1200" dirty="0"/>
        </a:p>
      </dsp:txBody>
      <dsp:txXfrm>
        <a:off x="11375" y="1459532"/>
        <a:ext cx="3482450" cy="365630"/>
      </dsp:txXfrm>
    </dsp:sp>
    <dsp:sp modelId="{42A14CCB-B919-4165-98C0-351C4559914C}">
      <dsp:nvSpPr>
        <dsp:cNvPr id="0" name=""/>
        <dsp:cNvSpPr/>
      </dsp:nvSpPr>
      <dsp:spPr>
        <a:xfrm rot="5274942">
          <a:off x="1650813" y="1844914"/>
          <a:ext cx="228802" cy="28811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677531" y="1874593"/>
        <a:ext cx="172869" cy="160161"/>
      </dsp:txXfrm>
    </dsp:sp>
    <dsp:sp modelId="{DDE78D3B-58C0-4521-886E-2C3E33D945A8}">
      <dsp:nvSpPr>
        <dsp:cNvPr id="0" name=""/>
        <dsp:cNvSpPr/>
      </dsp:nvSpPr>
      <dsp:spPr>
        <a:xfrm>
          <a:off x="55479" y="2141406"/>
          <a:ext cx="3449720" cy="526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CS – seed village schemes, contract farmers, NGO, private seed company</a:t>
          </a:r>
          <a:endParaRPr lang="en-US" sz="1600" b="1" kern="1200" dirty="0"/>
        </a:p>
      </dsp:txBody>
      <dsp:txXfrm>
        <a:off x="70894" y="2156821"/>
        <a:ext cx="3418890" cy="495461"/>
      </dsp:txXfrm>
    </dsp:sp>
    <dsp:sp modelId="{E5B94D40-0525-46FC-84BB-935B5AA1FF61}">
      <dsp:nvSpPr>
        <dsp:cNvPr id="0" name=""/>
        <dsp:cNvSpPr/>
      </dsp:nvSpPr>
      <dsp:spPr>
        <a:xfrm rot="5501716">
          <a:off x="1636566" y="2697996"/>
          <a:ext cx="261649" cy="28811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682117" y="2711247"/>
        <a:ext cx="172869" cy="183154"/>
      </dsp:txXfrm>
    </dsp:sp>
    <dsp:sp modelId="{2EAC1697-BB34-4254-842C-F4A8247DE39B}">
      <dsp:nvSpPr>
        <dsp:cNvPr id="0" name=""/>
        <dsp:cNvSpPr/>
      </dsp:nvSpPr>
      <dsp:spPr>
        <a:xfrm>
          <a:off x="27739" y="3016410"/>
          <a:ext cx="3449720" cy="650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Government township office,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agro-dealers, NGO , millers</a:t>
          </a:r>
          <a:endParaRPr lang="en-US" sz="1600" b="1" kern="1200" dirty="0"/>
        </a:p>
      </dsp:txBody>
      <dsp:txXfrm>
        <a:off x="46800" y="3035471"/>
        <a:ext cx="3411598" cy="612667"/>
      </dsp:txXfrm>
    </dsp:sp>
    <dsp:sp modelId="{89B8C488-BB9F-45D4-B620-2D27B0201F32}">
      <dsp:nvSpPr>
        <dsp:cNvPr id="0" name=""/>
        <dsp:cNvSpPr/>
      </dsp:nvSpPr>
      <dsp:spPr>
        <a:xfrm rot="5400000">
          <a:off x="1609573" y="3713845"/>
          <a:ext cx="286053" cy="28811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666165" y="3714876"/>
        <a:ext cx="172869" cy="200237"/>
      </dsp:txXfrm>
    </dsp:sp>
    <dsp:sp modelId="{041F22EE-C73F-4E60-843C-DAB458CE82E4}">
      <dsp:nvSpPr>
        <dsp:cNvPr id="0" name=""/>
        <dsp:cNvSpPr/>
      </dsp:nvSpPr>
      <dsp:spPr>
        <a:xfrm>
          <a:off x="0" y="4048605"/>
          <a:ext cx="3505200" cy="470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Farmers</a:t>
          </a:r>
          <a:endParaRPr lang="en-US" sz="2100" b="1" kern="1200" dirty="0"/>
        </a:p>
      </dsp:txBody>
      <dsp:txXfrm>
        <a:off x="13769" y="4062374"/>
        <a:ext cx="3477662" cy="442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C06D-43BF-4F1C-9AAD-5E5BB513A6AE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0BD7-54BB-45F3-B91D-EABE4DB43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F508E99-8BED-4EE7-B9C5-0B9DA3169EA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9CA1395-8865-438C-A2B1-866401BB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D2FF1-73B3-40B2-AF73-7AA89986002D}" type="slidenum">
              <a:rPr lang="en-GB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BA36C-74FB-423A-8EE9-ABBB631D7A6D}" type="slidenum">
              <a:rPr lang="en-GB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7620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86200"/>
            <a:ext cx="6400800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11" descr="certificate bg 3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IRRI logo (pantone 356)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6172200"/>
              <a:ext cx="8572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74638"/>
            <a:ext cx="1790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21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B6B9B-6C3E-4F2B-9F0F-FA33574190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F5080-B3D5-437B-886B-DCBF330AB7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0668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0" name="Picture 11" descr="certificate bg 3.jpg"/>
            <p:cNvPicPr>
              <a:picLocks noChangeAspect="1"/>
            </p:cNvPicPr>
            <p:nvPr userDrawn="1"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12" descr="IRRI logo (pantone 356)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0" y="6172200"/>
              <a:ext cx="8572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Char char="•"/>
        <a:defRPr sz="2600">
          <a:solidFill>
            <a:schemeClr val="tx1"/>
          </a:solidFill>
          <a:latin typeface="+mj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j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://www.worldlifeexpectancy.com/cause-of-death/malnutrition/by-country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IRRI-Myanmar partnership: current and future perspectives for rice breeding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4572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kern="0" dirty="0" smtClean="0"/>
              <a:t>RK Singh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kern="0" dirty="0" smtClean="0"/>
              <a:t>Rice Breeder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kern="0" dirty="0" smtClean="0"/>
              <a:t>IRRI, Philippines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rice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059363"/>
          </a:xfrm>
        </p:spPr>
        <p:txBody>
          <a:bodyPr/>
          <a:lstStyle/>
          <a:p>
            <a:r>
              <a:rPr lang="en-US" dirty="0" smtClean="0"/>
              <a:t>Besides two breeding pipelines, IRRI nutritional quality rice group has </a:t>
            </a:r>
            <a:r>
              <a:rPr lang="en-US" dirty="0" err="1" smtClean="0"/>
              <a:t>finalised</a:t>
            </a:r>
            <a:r>
              <a:rPr lang="en-US" dirty="0" smtClean="0"/>
              <a:t> the plan to initiate the activities in Myanmar and evaluate the materials from 2016 WS.  </a:t>
            </a:r>
          </a:p>
          <a:p>
            <a:endParaRPr lang="en-US" dirty="0" smtClean="0"/>
          </a:p>
          <a:p>
            <a:r>
              <a:rPr lang="en-US" dirty="0" smtClean="0"/>
              <a:t>Healthier is need of the hour in Myanmar (high Fe, high Zn and low GI) but non-transgenic  </a:t>
            </a:r>
          </a:p>
          <a:p>
            <a:endParaRPr lang="en-US" dirty="0" smtClean="0"/>
          </a:p>
          <a:p>
            <a:r>
              <a:rPr lang="en-US" dirty="0" smtClean="0"/>
              <a:t>IRRI can immensely contribute to this noble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62800" cy="639762"/>
          </a:xfrm>
        </p:spPr>
        <p:txBody>
          <a:bodyPr/>
          <a:lstStyle/>
          <a:p>
            <a:r>
              <a:rPr lang="en-US" dirty="0" smtClean="0"/>
              <a:t>Climate Change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3124200"/>
          </a:xfrm>
        </p:spPr>
        <p:txBody>
          <a:bodyPr/>
          <a:lstStyle/>
          <a:p>
            <a:r>
              <a:rPr lang="en-US" sz="2400" dirty="0" smtClean="0"/>
              <a:t>Expected scenarios: Sea level rice, more frequent drought and flooding spells, high day and night time temperature, change in biotic stress pattern. Coastal and dry zones would be more vulnerable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IRRI is in better position to develop the suitable climate smart varieties with mitigation techniques (management) Example: </a:t>
            </a:r>
            <a:r>
              <a:rPr lang="en-US" sz="2400" b="1" dirty="0" smtClean="0"/>
              <a:t>Recent release of new stress tolerant varieties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639762"/>
          </a:xfrm>
        </p:spPr>
        <p:txBody>
          <a:bodyPr/>
          <a:lstStyle/>
          <a:p>
            <a:r>
              <a:rPr lang="en-US" sz="2800" dirty="0" err="1" smtClean="0"/>
              <a:t>Favourable</a:t>
            </a:r>
            <a:r>
              <a:rPr lang="en-US" sz="2800" dirty="0" smtClean="0"/>
              <a:t> areas for production boost</a:t>
            </a:r>
            <a:endParaRPr lang="en-US" sz="2800" dirty="0"/>
          </a:p>
        </p:txBody>
      </p:sp>
      <p:pic>
        <p:nvPicPr>
          <p:cNvPr id="5" name="Picture 4" descr="E:\Photos\IRRI photos 2015\2015-02\Myanmar\SAM_3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05908"/>
            <a:ext cx="4191000" cy="30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943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Irrigated </a:t>
            </a:r>
            <a:r>
              <a:rPr lang="en-US" dirty="0" smtClean="0"/>
              <a:t>: Need more resources – IRRI can partially help with </a:t>
            </a:r>
            <a:r>
              <a:rPr lang="en-US" dirty="0" err="1" smtClean="0"/>
              <a:t>agronomically</a:t>
            </a:r>
            <a:r>
              <a:rPr lang="en-US" dirty="0" smtClean="0"/>
              <a:t> superior genotypes (</a:t>
            </a:r>
            <a:r>
              <a:rPr lang="en-US" dirty="0" err="1" smtClean="0"/>
              <a:t>inbreds</a:t>
            </a:r>
            <a:r>
              <a:rPr lang="en-US" dirty="0" smtClean="0"/>
              <a:t> and hybrids – through HRDC)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Tx/>
              <a:buChar char="•"/>
              <a:defRPr/>
            </a:pPr>
            <a:r>
              <a:rPr lang="en-US" sz="3100" dirty="0" smtClean="0">
                <a:latin typeface="Calibri" pitchFamily="34" charset="0"/>
                <a:cs typeface="Calibri" pitchFamily="34" charset="0"/>
              </a:rPr>
              <a:t>DAR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Yezin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has now become a </a:t>
            </a: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>key location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for evaluating yield performance in Myanmar</a:t>
            </a:r>
          </a:p>
          <a:p>
            <a:endParaRPr lang="en-US" dirty="0" smtClean="0"/>
          </a:p>
          <a:p>
            <a:r>
              <a:rPr lang="en-US" dirty="0" smtClean="0"/>
              <a:t>Seed replacement rate </a:t>
            </a:r>
          </a:p>
          <a:p>
            <a:r>
              <a:rPr lang="en-US" dirty="0" smtClean="0"/>
              <a:t>  – very low even in irrigated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419600" cy="533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Plant Varieties Development 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990600"/>
          <a:ext cx="45720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410200" y="1341437"/>
          <a:ext cx="350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685800"/>
            <a:ext cx="332975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Seed Multiplication Chain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63246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 10 years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60960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 5 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522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Myanmar next IRRI-Hub</a:t>
            </a:r>
          </a:p>
        </p:txBody>
      </p:sp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If the HUB country is long – latitude wise, we get many different environments – Myanmar provides large range of environments. (high variation in rainfall also – about 1000 – 5000 mm) </a:t>
            </a:r>
          </a:p>
        </p:txBody>
      </p:sp>
      <p:pic>
        <p:nvPicPr>
          <p:cNvPr id="93188" name="Picture 4" descr="D:\My E drive as on 8 Nov 2014\My Pictures\Maps - SEA\Myan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728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6019800" y="3200400"/>
            <a:ext cx="28194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Dry Zone – drought and cold </a:t>
            </a: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6096000" y="4191000"/>
            <a:ext cx="28194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Wet Zone – High productivity</a:t>
            </a:r>
          </a:p>
        </p:txBody>
      </p:sp>
      <p:sp>
        <p:nvSpPr>
          <p:cNvPr id="93191" name="TextBox 6"/>
          <p:cNvSpPr txBox="1">
            <a:spLocks noChangeArrowheads="1"/>
          </p:cNvSpPr>
          <p:nvPr/>
        </p:nvSpPr>
        <p:spPr bwMode="auto">
          <a:xfrm>
            <a:off x="5943600" y="5105400"/>
            <a:ext cx="2819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Delta zone – Flooding, Salinity, two crops </a:t>
            </a:r>
          </a:p>
        </p:txBody>
      </p:sp>
      <p:cxnSp>
        <p:nvCxnSpPr>
          <p:cNvPr id="93192" name="Straight Arrow Connector 8"/>
          <p:cNvCxnSpPr>
            <a:cxnSpLocks noChangeShapeType="1"/>
          </p:cNvCxnSpPr>
          <p:nvPr/>
        </p:nvCxnSpPr>
        <p:spPr bwMode="auto">
          <a:xfrm flipH="1">
            <a:off x="4886325" y="4495800"/>
            <a:ext cx="1209675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3505200" y="4400550"/>
            <a:ext cx="13716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3505200" y="3886200"/>
            <a:ext cx="13716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cxnSp>
        <p:nvCxnSpPr>
          <p:cNvPr id="93195" name="Straight Arrow Connector 12"/>
          <p:cNvCxnSpPr>
            <a:cxnSpLocks noChangeShapeType="1"/>
            <a:stCxn id="93189" idx="1"/>
            <a:endCxn id="93194" idx="6"/>
          </p:cNvCxnSpPr>
          <p:nvPr/>
        </p:nvCxnSpPr>
        <p:spPr bwMode="auto">
          <a:xfrm flipH="1">
            <a:off x="4876800" y="3616325"/>
            <a:ext cx="1143000" cy="498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196" name="Oval 13"/>
          <p:cNvSpPr>
            <a:spLocks noChangeArrowheads="1"/>
          </p:cNvSpPr>
          <p:nvPr/>
        </p:nvSpPr>
        <p:spPr bwMode="auto">
          <a:xfrm>
            <a:off x="3581400" y="4800600"/>
            <a:ext cx="1600200" cy="1752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cxnSp>
        <p:nvCxnSpPr>
          <p:cNvPr id="93197" name="Straight Arrow Connector 14"/>
          <p:cNvCxnSpPr>
            <a:cxnSpLocks noChangeShapeType="1"/>
            <a:endCxn id="93196" idx="6"/>
          </p:cNvCxnSpPr>
          <p:nvPr/>
        </p:nvCxnSpPr>
        <p:spPr bwMode="auto">
          <a:xfrm flipH="1">
            <a:off x="5181600" y="5334000"/>
            <a:ext cx="914400" cy="342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198" name="TextBox 13"/>
          <p:cNvSpPr txBox="1">
            <a:spLocks noChangeArrowheads="1"/>
          </p:cNvSpPr>
          <p:nvPr/>
        </p:nvSpPr>
        <p:spPr bwMode="auto">
          <a:xfrm>
            <a:off x="4800600" y="2362200"/>
            <a:ext cx="1370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28</a:t>
            </a:r>
            <a:r>
              <a:rPr lang="en-US"/>
              <a:t>31’ N</a:t>
            </a:r>
          </a:p>
        </p:txBody>
      </p:sp>
      <p:sp>
        <p:nvSpPr>
          <p:cNvPr id="93199" name="TextBox 14"/>
          <p:cNvSpPr txBox="1">
            <a:spLocks noChangeArrowheads="1"/>
          </p:cNvSpPr>
          <p:nvPr/>
        </p:nvSpPr>
        <p:spPr bwMode="auto">
          <a:xfrm>
            <a:off x="5029200" y="6396038"/>
            <a:ext cx="1198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9</a:t>
            </a:r>
            <a:r>
              <a:rPr lang="en-US"/>
              <a:t>32’ N</a:t>
            </a:r>
          </a:p>
        </p:txBody>
      </p:sp>
      <p:cxnSp>
        <p:nvCxnSpPr>
          <p:cNvPr id="93200" name="Straight Arrow Connector 22"/>
          <p:cNvCxnSpPr>
            <a:cxnSpLocks noChangeShapeType="1"/>
          </p:cNvCxnSpPr>
          <p:nvPr/>
        </p:nvCxnSpPr>
        <p:spPr bwMode="auto">
          <a:xfrm>
            <a:off x="2057400" y="2438400"/>
            <a:ext cx="0" cy="441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93201" name="TextBox 23"/>
          <p:cNvSpPr txBox="1">
            <a:spLocks noChangeArrowheads="1"/>
          </p:cNvSpPr>
          <p:nvPr/>
        </p:nvSpPr>
        <p:spPr bwMode="auto">
          <a:xfrm>
            <a:off x="1341438" y="4419600"/>
            <a:ext cx="1401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1009 km</a:t>
            </a:r>
          </a:p>
        </p:txBody>
      </p:sp>
    </p:spTree>
    <p:extLst>
      <p:ext uri="{BB962C8B-B14F-4D97-AF65-F5344CB8AC3E}">
        <p14:creationId xmlns:p14="http://schemas.microsoft.com/office/powerpoint/2010/main" val="17938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IRRI- Multi-environment trials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7" name="Picture 3" descr="E:\Photos\IRRI photos 2014\2014-09\Myanmar\SAM_2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038600" cy="253920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0816" y="1828800"/>
            <a:ext cx="4038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Yezin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has now become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key location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extended rice breeding facility in Myanmar</a:t>
            </a:r>
          </a:p>
        </p:txBody>
      </p:sp>
      <p:pic>
        <p:nvPicPr>
          <p:cNvPr id="1028" name="Picture 4" descr="E:\Photos\IRRI photos 2015\2015-02\Myanmar\SAM_3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840" y="1127760"/>
            <a:ext cx="4038600" cy="2758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9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cuments as on 27 Dec 2015\My Pictures\2015 May - Launching of Myanmar RSDS\IMG_17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505200" cy="2628900"/>
          </a:xfrm>
          <a:prstGeom prst="rect">
            <a:avLst/>
          </a:prstGeom>
          <a:noFill/>
        </p:spPr>
      </p:pic>
      <p:pic>
        <p:nvPicPr>
          <p:cNvPr id="1027" name="Picture 3" descr="D:\Mydocuments as on 27 Dec 2015\My Pictures\2015 May - Launching of Myanmar RSDS\IMG_1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505200" cy="26289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3105"/>
            <a:ext cx="4267200" cy="31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0" y="5105400"/>
            <a:ext cx="4191000" cy="1752600"/>
          </a:xfrm>
          <a:prstGeom prst="rect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3" descr="D:\Mydocuments as on 27 Dec 2015\My Pictures\Myanmar1\Photos of from Ye\DSC08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133" y="4267200"/>
            <a:ext cx="460586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3000" y="228600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IRRI –Hub Inaugurated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95600"/>
            <a:ext cx="7162800" cy="639762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445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Partnership in Breeding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848600" cy="5059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Since the start of collaboration in 1965 – IRRI has contributed a lot for the germplasm development.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Max number of rice varieties released in Myanmar has lineage of IRRI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Since 2013 onward, about 14 varieties released – IRRI role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Further Scope:</a:t>
            </a:r>
          </a:p>
          <a:p>
            <a:pPr marL="0" indent="0"/>
            <a:r>
              <a:rPr lang="en-US" dirty="0" smtClean="0"/>
              <a:t>Though Myanmar is not a rice deficient country but rice yield stability in different regions is needed for proper rice distribution. – Appropriate rice varieties </a:t>
            </a:r>
          </a:p>
        </p:txBody>
      </p:sp>
    </p:spTree>
    <p:extLst>
      <p:ext uri="{BB962C8B-B14F-4D97-AF65-F5344CB8AC3E}">
        <p14:creationId xmlns:p14="http://schemas.microsoft.com/office/powerpoint/2010/main" val="10261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206375"/>
            <a:ext cx="687705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cap="small" dirty="0" smtClean="0">
                <a:solidFill>
                  <a:schemeClr val="accent2"/>
                </a:solidFill>
                <a:cs typeface="Calibri" pitchFamily="34" charset="0"/>
              </a:rPr>
              <a:t> Rice product profile for deltas of SE Asia (Target Region)</a:t>
            </a:r>
            <a:endParaRPr lang="en-GB" sz="1400" cap="small" dirty="0" smtClean="0">
              <a:solidFill>
                <a:schemeClr val="accent2"/>
              </a:solidFill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762000"/>
          <a:ext cx="8153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105400"/>
              </a:tblGrid>
              <a:tr h="60960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Target Deltaic</a:t>
                      </a:r>
                      <a:r>
                        <a:rPr lang="en-PH" b="1" baseline="0" dirty="0" smtClean="0"/>
                        <a:t> regions</a:t>
                      </a:r>
                    </a:p>
                    <a:p>
                      <a:r>
                        <a:rPr lang="en-PH" b="1" baseline="0" dirty="0" smtClean="0"/>
                        <a:t>Season - WS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baseline="0" dirty="0" err="1" smtClean="0"/>
                        <a:t>Ayyerwaddy</a:t>
                      </a:r>
                      <a:r>
                        <a:rPr lang="en-PH" b="1" baseline="0" dirty="0" smtClean="0"/>
                        <a:t> - Myanmar</a:t>
                      </a:r>
                      <a:endParaRPr lang="en-P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>
                          <a:solidFill>
                            <a:srgbClr val="FF0000"/>
                          </a:solidFill>
                        </a:rPr>
                        <a:t>Must  Traits</a:t>
                      </a:r>
                      <a:r>
                        <a:rPr lang="en-PH" b="1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dirty="0" smtClean="0"/>
                        <a:t>Grain yield</a:t>
                      </a:r>
                    </a:p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2</a:t>
                      </a:r>
                      <a:r>
                        <a:rPr lang="en-PH" b="1" dirty="0" smtClean="0">
                          <a:solidFill>
                            <a:srgbClr val="7030A0"/>
                          </a:solidFill>
                        </a:rPr>
                        <a:t>. Grain Quality</a:t>
                      </a:r>
                    </a:p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3a.</a:t>
                      </a:r>
                      <a:r>
                        <a:rPr lang="en-PH" b="1" baseline="0" dirty="0" smtClean="0"/>
                        <a:t> Stress tolerance (</a:t>
                      </a:r>
                      <a:r>
                        <a:rPr lang="en-PH" b="1" baseline="0" dirty="0" err="1" smtClean="0"/>
                        <a:t>Abiotic</a:t>
                      </a:r>
                      <a:r>
                        <a:rPr lang="en-PH" b="1" baseline="0" dirty="0" smtClean="0"/>
                        <a:t>)</a:t>
                      </a:r>
                    </a:p>
                    <a:p>
                      <a:endParaRPr lang="en-PH" b="1" baseline="0" dirty="0" smtClean="0"/>
                    </a:p>
                    <a:p>
                      <a:r>
                        <a:rPr lang="en-PH" b="1" baseline="0" dirty="0" smtClean="0">
                          <a:solidFill>
                            <a:srgbClr val="7030A0"/>
                          </a:solidFill>
                        </a:rPr>
                        <a:t>3b. Stress tolerance (Biotic)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High</a:t>
                      </a:r>
                      <a:r>
                        <a:rPr lang="en-PH" b="1" baseline="0" dirty="0" smtClean="0"/>
                        <a:t> (&gt;10% Sin Thu </a:t>
                      </a:r>
                      <a:r>
                        <a:rPr lang="en-PH" b="1" baseline="0" dirty="0" err="1" smtClean="0"/>
                        <a:t>Kha</a:t>
                      </a:r>
                      <a:r>
                        <a:rPr lang="en-PH" b="1" baseline="0" dirty="0" smtClean="0"/>
                        <a:t> or Sin </a:t>
                      </a:r>
                      <a:r>
                        <a:rPr lang="en-PH" b="1" baseline="0" dirty="0" err="1" smtClean="0"/>
                        <a:t>Thew</a:t>
                      </a:r>
                      <a:r>
                        <a:rPr lang="en-PH" b="1" baseline="0" dirty="0" smtClean="0"/>
                        <a:t> </a:t>
                      </a:r>
                      <a:r>
                        <a:rPr lang="en-PH" b="1" baseline="0" dirty="0" err="1" smtClean="0"/>
                        <a:t>Latt</a:t>
                      </a:r>
                      <a:r>
                        <a:rPr lang="en-PH" b="1" baseline="0" dirty="0" smtClean="0"/>
                        <a:t>)</a:t>
                      </a:r>
                    </a:p>
                    <a:p>
                      <a:endParaRPr lang="en-PH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PH" b="1" baseline="0" dirty="0" smtClean="0">
                          <a:solidFill>
                            <a:srgbClr val="7030A0"/>
                          </a:solidFill>
                        </a:rPr>
                        <a:t>Inter. AC , GT- Inter; GC &gt;60mm); Chalk &lt;10%; LS-MS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dirty="0" smtClean="0"/>
                        <a:t>Flooding tolerance</a:t>
                      </a:r>
                      <a:r>
                        <a:rPr lang="en-PH" b="1" baseline="0" dirty="0" smtClean="0"/>
                        <a:t> (Sub1)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baseline="0" dirty="0" smtClean="0"/>
                        <a:t>Stagnant flooding tolerance</a:t>
                      </a:r>
                      <a:endParaRPr lang="en-PH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dirty="0" smtClean="0"/>
                        <a:t>Salinity</a:t>
                      </a:r>
                      <a:r>
                        <a:rPr lang="en-PH" b="1" baseline="0" dirty="0" smtClean="0"/>
                        <a:t> tolerance – Reproductive stage</a:t>
                      </a:r>
                      <a:endParaRPr lang="en-PH" b="1" dirty="0" smtClean="0"/>
                    </a:p>
                    <a:p>
                      <a:pPr marL="342900" indent="-342900">
                        <a:buNone/>
                      </a:pPr>
                      <a:r>
                        <a:rPr lang="en-PH" b="1" dirty="0" smtClean="0">
                          <a:solidFill>
                            <a:srgbClr val="7030A0"/>
                          </a:solidFill>
                        </a:rPr>
                        <a:t>Bacterial</a:t>
                      </a:r>
                      <a:r>
                        <a:rPr lang="en-PH" b="1" baseline="0" dirty="0" smtClean="0">
                          <a:solidFill>
                            <a:srgbClr val="7030A0"/>
                          </a:solidFill>
                        </a:rPr>
                        <a:t> Blight</a:t>
                      </a:r>
                      <a:endParaRPr lang="en-PH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>
                          <a:solidFill>
                            <a:srgbClr val="FF0000"/>
                          </a:solidFill>
                        </a:rPr>
                        <a:t>Range Traits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en-PH" b="1" dirty="0" smtClean="0"/>
                        <a:t>Duration (days)</a:t>
                      </a:r>
                    </a:p>
                    <a:p>
                      <a:pPr marL="0" indent="0">
                        <a:buNone/>
                      </a:pPr>
                      <a:endParaRPr lang="en-PH" b="1" dirty="0" smtClean="0"/>
                    </a:p>
                    <a:p>
                      <a:r>
                        <a:rPr lang="en-PH" b="1" dirty="0" smtClean="0"/>
                        <a:t>2. Plant</a:t>
                      </a:r>
                      <a:r>
                        <a:rPr lang="en-PH" b="1" baseline="0" dirty="0" smtClean="0"/>
                        <a:t> height (cm)</a:t>
                      </a:r>
                    </a:p>
                    <a:p>
                      <a:endParaRPr lang="en-PH" b="1" baseline="0" dirty="0" smtClean="0"/>
                    </a:p>
                    <a:p>
                      <a:r>
                        <a:rPr lang="en-PH" b="1" baseline="0" dirty="0" smtClean="0"/>
                        <a:t>3. HRR</a:t>
                      </a:r>
                      <a:endParaRPr lang="en-PH" b="1" dirty="0" smtClean="0"/>
                    </a:p>
                    <a:p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135-140 days (Also</a:t>
                      </a:r>
                      <a:r>
                        <a:rPr lang="en-PH" b="1" baseline="0" dirty="0" smtClean="0"/>
                        <a:t> good to have weak photosensitive varieties)</a:t>
                      </a:r>
                    </a:p>
                    <a:p>
                      <a:r>
                        <a:rPr lang="en-PH" b="1" dirty="0" smtClean="0"/>
                        <a:t>100-125</a:t>
                      </a:r>
                    </a:p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&gt;45%</a:t>
                      </a:r>
                      <a:endParaRPr lang="en-P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>
                          <a:solidFill>
                            <a:srgbClr val="FF0000"/>
                          </a:solidFill>
                        </a:rPr>
                        <a:t>Value Addition (Win</a:t>
                      </a:r>
                      <a:r>
                        <a:rPr lang="en-PH" b="1" baseline="0" dirty="0" smtClean="0">
                          <a:solidFill>
                            <a:srgbClr val="FF0000"/>
                          </a:solidFill>
                        </a:rPr>
                        <a:t> traits)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PH" b="1" baseline="0" dirty="0" smtClean="0"/>
                        <a:t>1.   AG tolerance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PH" b="1" baseline="0" dirty="0" smtClean="0"/>
                        <a:t>2.   Aromatic grains </a:t>
                      </a:r>
                      <a:endParaRPr lang="en-PH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139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206375"/>
            <a:ext cx="6877050" cy="46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cap="small" dirty="0" smtClean="0">
                <a:solidFill>
                  <a:schemeClr val="accent2"/>
                </a:solidFill>
                <a:cs typeface="Calibri" pitchFamily="34" charset="0"/>
              </a:rPr>
              <a:t> Rice product profile for deltas of SE Asia (Target Region)</a:t>
            </a:r>
            <a:endParaRPr lang="en-GB" sz="1400" cap="small" dirty="0" smtClean="0">
              <a:solidFill>
                <a:schemeClr val="accent2"/>
              </a:solidFill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762000"/>
          <a:ext cx="8153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105400"/>
              </a:tblGrid>
              <a:tr h="609600">
                <a:tc>
                  <a:txBody>
                    <a:bodyPr/>
                    <a:lstStyle/>
                    <a:p>
                      <a:r>
                        <a:rPr lang="en-PH" b="1" dirty="0" smtClean="0"/>
                        <a:t>Target Deltaic</a:t>
                      </a:r>
                      <a:r>
                        <a:rPr lang="en-PH" b="1" baseline="0" dirty="0" smtClean="0"/>
                        <a:t> regions</a:t>
                      </a:r>
                    </a:p>
                    <a:p>
                      <a:r>
                        <a:rPr lang="en-PH" b="1" baseline="0" dirty="0" smtClean="0"/>
                        <a:t>Season - DS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baseline="0" dirty="0" err="1" smtClean="0"/>
                        <a:t>Ayyerwaddy</a:t>
                      </a:r>
                      <a:r>
                        <a:rPr lang="en-PH" b="1" baseline="0" dirty="0" smtClean="0"/>
                        <a:t> - Myanmar</a:t>
                      </a:r>
                      <a:endParaRPr lang="en-P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>
                          <a:solidFill>
                            <a:srgbClr val="FF0000"/>
                          </a:solidFill>
                        </a:rPr>
                        <a:t>Must  Traits</a:t>
                      </a:r>
                      <a:r>
                        <a:rPr lang="en-PH" b="1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dirty="0" smtClean="0"/>
                        <a:t>Grain yield</a:t>
                      </a:r>
                    </a:p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2</a:t>
                      </a:r>
                      <a:r>
                        <a:rPr lang="en-PH" b="1" dirty="0" smtClean="0">
                          <a:solidFill>
                            <a:srgbClr val="7030A0"/>
                          </a:solidFill>
                        </a:rPr>
                        <a:t>. Grain Quality</a:t>
                      </a:r>
                    </a:p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3a.</a:t>
                      </a:r>
                      <a:r>
                        <a:rPr lang="en-PH" b="1" baseline="0" dirty="0" smtClean="0"/>
                        <a:t> Stress tolerance (</a:t>
                      </a:r>
                      <a:r>
                        <a:rPr lang="en-PH" b="1" baseline="0" dirty="0" err="1" smtClean="0"/>
                        <a:t>Abiotic</a:t>
                      </a:r>
                      <a:r>
                        <a:rPr lang="en-PH" b="1" baseline="0" dirty="0" smtClean="0"/>
                        <a:t>)</a:t>
                      </a:r>
                    </a:p>
                    <a:p>
                      <a:endParaRPr lang="en-PH" b="1" baseline="0" dirty="0" smtClean="0"/>
                    </a:p>
                    <a:p>
                      <a:r>
                        <a:rPr lang="en-PH" b="1" baseline="0" dirty="0" smtClean="0">
                          <a:solidFill>
                            <a:srgbClr val="7030A0"/>
                          </a:solidFill>
                        </a:rPr>
                        <a:t>3b. Stress tolerance (Biotic)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High</a:t>
                      </a:r>
                      <a:r>
                        <a:rPr lang="en-PH" b="1" baseline="0" dirty="0" smtClean="0"/>
                        <a:t> &gt; 5 t/ha</a:t>
                      </a:r>
                    </a:p>
                    <a:p>
                      <a:endParaRPr lang="en-PH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PH" b="1" baseline="0" dirty="0" smtClean="0">
                          <a:solidFill>
                            <a:srgbClr val="7030A0"/>
                          </a:solidFill>
                        </a:rPr>
                        <a:t>Inter. AC , GT- Inter; GC &gt;60mm); Chalk &lt;10%; LS-MS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baseline="0" dirty="0" smtClean="0"/>
                        <a:t>Stagnant flooding tolerance</a:t>
                      </a:r>
                      <a:endParaRPr lang="en-PH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PH" b="1" dirty="0" smtClean="0"/>
                        <a:t>Salinity</a:t>
                      </a:r>
                      <a:r>
                        <a:rPr lang="en-PH" b="1" baseline="0" dirty="0" smtClean="0"/>
                        <a:t> tolerance throughout</a:t>
                      </a:r>
                      <a:endParaRPr lang="en-PH" b="1" dirty="0" smtClean="0"/>
                    </a:p>
                    <a:p>
                      <a:pPr marL="342900" indent="-342900">
                        <a:buNone/>
                      </a:pPr>
                      <a:endParaRPr lang="en-PH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PH" b="1" dirty="0" smtClean="0">
                          <a:solidFill>
                            <a:srgbClr val="7030A0"/>
                          </a:solidFill>
                        </a:rPr>
                        <a:t>Bacterial</a:t>
                      </a:r>
                      <a:r>
                        <a:rPr lang="en-PH" b="1" baseline="0" dirty="0" smtClean="0">
                          <a:solidFill>
                            <a:srgbClr val="7030A0"/>
                          </a:solidFill>
                        </a:rPr>
                        <a:t> Blight and Blast</a:t>
                      </a:r>
                      <a:endParaRPr lang="en-PH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>
                          <a:solidFill>
                            <a:srgbClr val="FF0000"/>
                          </a:solidFill>
                        </a:rPr>
                        <a:t>Range Traits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en-PH" b="1" dirty="0" smtClean="0"/>
                        <a:t>Duration (days)</a:t>
                      </a:r>
                    </a:p>
                    <a:p>
                      <a:pPr marL="0" indent="0">
                        <a:buNone/>
                      </a:pPr>
                      <a:endParaRPr lang="en-PH" b="1" dirty="0" smtClean="0"/>
                    </a:p>
                    <a:p>
                      <a:r>
                        <a:rPr lang="en-PH" b="1" dirty="0" smtClean="0"/>
                        <a:t>2. Plant</a:t>
                      </a:r>
                      <a:r>
                        <a:rPr lang="en-PH" b="1" baseline="0" dirty="0" smtClean="0"/>
                        <a:t> height (cm)</a:t>
                      </a:r>
                    </a:p>
                    <a:p>
                      <a:endParaRPr lang="en-PH" b="1" baseline="0" dirty="0" smtClean="0"/>
                    </a:p>
                    <a:p>
                      <a:r>
                        <a:rPr lang="en-PH" b="1" baseline="0" dirty="0" smtClean="0"/>
                        <a:t>3. HRR</a:t>
                      </a:r>
                      <a:endParaRPr lang="en-PH" b="1" dirty="0" smtClean="0"/>
                    </a:p>
                    <a:p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120-125 days</a:t>
                      </a:r>
                    </a:p>
                    <a:p>
                      <a:endParaRPr lang="en-PH" b="1" baseline="0" dirty="0" smtClean="0"/>
                    </a:p>
                    <a:p>
                      <a:r>
                        <a:rPr lang="en-PH" b="1" dirty="0" smtClean="0"/>
                        <a:t>100-110</a:t>
                      </a:r>
                    </a:p>
                    <a:p>
                      <a:endParaRPr lang="en-PH" b="1" dirty="0" smtClean="0"/>
                    </a:p>
                    <a:p>
                      <a:r>
                        <a:rPr lang="en-PH" b="1" dirty="0" smtClean="0"/>
                        <a:t>&gt;45%</a:t>
                      </a:r>
                      <a:endParaRPr lang="en-P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b="1" dirty="0" smtClean="0">
                          <a:solidFill>
                            <a:srgbClr val="FF0000"/>
                          </a:solidFill>
                        </a:rPr>
                        <a:t>Value Addition (Win</a:t>
                      </a:r>
                      <a:r>
                        <a:rPr lang="en-PH" b="1" baseline="0" dirty="0" smtClean="0">
                          <a:solidFill>
                            <a:srgbClr val="FF0000"/>
                          </a:solidFill>
                        </a:rPr>
                        <a:t> traits)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PH" b="1" baseline="0" dirty="0" smtClean="0"/>
                        <a:t>1.   AG tolerance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PH" b="1" baseline="0" dirty="0" smtClean="0"/>
                        <a:t>2.   Aromatic grains </a:t>
                      </a:r>
                      <a:endParaRPr lang="en-PH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23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 San – Big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compete with international market- </a:t>
            </a:r>
            <a:r>
              <a:rPr lang="en-US" b="1" dirty="0" smtClean="0"/>
              <a:t>unique material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Paw San – pearl rice (best in 2010) – is the variety which is widely acclaimed as best bet from Myanmar as exportable rice on premium price</a:t>
            </a:r>
          </a:p>
          <a:p>
            <a:r>
              <a:rPr lang="en-US" dirty="0" smtClean="0"/>
              <a:t>Just one event of international rice traders – famous - Branding </a:t>
            </a:r>
          </a:p>
          <a:p>
            <a:r>
              <a:rPr lang="en-US" dirty="0" smtClean="0"/>
              <a:t>Also has big domestic market</a:t>
            </a:r>
          </a:p>
          <a:p>
            <a:r>
              <a:rPr lang="en-US" dirty="0" smtClean="0"/>
              <a:t>Poor plant type, Photosensitive and non-responsive to inputs -  IRRI- KIT, Germany - Japan  with YAU/DAR</a:t>
            </a:r>
          </a:p>
          <a:p>
            <a:r>
              <a:rPr lang="en-US" dirty="0" smtClean="0"/>
              <a:t>Could be improved for plant type and photosensitivity </a:t>
            </a:r>
            <a:r>
              <a:rPr lang="en-US" b="1" dirty="0" smtClean="0"/>
              <a:t>keeping the grain quality intact</a:t>
            </a:r>
            <a:r>
              <a:rPr lang="en-US" dirty="0" smtClean="0"/>
              <a:t> + abiotic and biotic stresses tolerance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162800" cy="639762"/>
          </a:xfrm>
        </p:spPr>
        <p:txBody>
          <a:bodyPr/>
          <a:lstStyle/>
          <a:p>
            <a:pPr algn="ctr"/>
            <a:r>
              <a:rPr lang="en-US" dirty="0" smtClean="0"/>
              <a:t>Paw San – Pearl rice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352800" cy="32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661007"/>
            <a:ext cx="3505200" cy="31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72400" y="609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rice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Cooked rice (&gt;2.5 – 3 times expansion)</a:t>
            </a:r>
          </a:p>
          <a:p>
            <a:pPr algn="ctr"/>
            <a:r>
              <a:rPr lang="en-US" b="1" dirty="0" smtClean="0"/>
              <a:t>Strongly aromatic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 San Diversity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2499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33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of the aromatic </a:t>
            </a:r>
            <a:r>
              <a:rPr lang="en-US" dirty="0" err="1" smtClean="0"/>
              <a:t>rices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954492"/>
            <a:ext cx="8459873" cy="52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40389" y="6550223"/>
            <a:ext cx="3292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So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2015. Rice Science 22: 53-64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58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639762"/>
          </a:xfrm>
        </p:spPr>
        <p:txBody>
          <a:bodyPr/>
          <a:lstStyle/>
          <a:p>
            <a:r>
              <a:rPr lang="en-US" dirty="0" smtClean="0"/>
              <a:t>Healthy rice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533400"/>
          <a:ext cx="8382000" cy="29107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2998"/>
                <a:gridCol w="914400"/>
                <a:gridCol w="6324602"/>
              </a:tblGrid>
              <a:tr h="3217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Micronutrient </a:t>
                      </a:r>
                      <a:r>
                        <a:rPr lang="en-US" sz="2400" b="1" u="none" strike="noStrike" dirty="0" smtClean="0"/>
                        <a:t>deficiencies in Myanmar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Micro- nutrient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Population group &amp; status indicator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>
                    <a:solidFill>
                      <a:srgbClr val="00B050"/>
                    </a:solidFill>
                  </a:tcPr>
                </a:tc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 Iron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63.2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Preschool-age </a:t>
                      </a:r>
                      <a:r>
                        <a:rPr lang="en-US" sz="1800" b="1" u="none" strike="noStrike" dirty="0"/>
                        <a:t>children with anemia (hemoglobin &lt; 110 g/L)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49.6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Pregnant </a:t>
                      </a:r>
                      <a:r>
                        <a:rPr lang="en-US" sz="1800" b="1" u="none" strike="noStrike" dirty="0"/>
                        <a:t>women with anemia (hemoglobin &lt; 110 g/L)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44.9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Non-pregnant </a:t>
                      </a:r>
                      <a:r>
                        <a:rPr lang="en-US" sz="1800" b="1" u="none" strike="noStrike" dirty="0"/>
                        <a:t>women with anemia (hemoglobin &lt; 120 g/L)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 Vitamin 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36.7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Preschool-age </a:t>
                      </a:r>
                      <a:r>
                        <a:rPr lang="en-US" sz="1800" b="1" u="none" strike="noStrike" dirty="0"/>
                        <a:t>children </a:t>
                      </a:r>
                      <a:r>
                        <a:rPr lang="en-US" sz="1800" b="1" u="none" strike="noStrike" dirty="0" err="1" smtClean="0"/>
                        <a:t>vit</a:t>
                      </a:r>
                      <a:r>
                        <a:rPr lang="en-US" sz="1800" b="1" u="none" strike="noStrike" dirty="0" smtClean="0"/>
                        <a:t>. </a:t>
                      </a:r>
                      <a:r>
                        <a:rPr lang="en-US" sz="1800" b="1" u="none" strike="noStrike" dirty="0"/>
                        <a:t>A deficiency (serum retinol &lt; 0.70 </a:t>
                      </a:r>
                      <a:r>
                        <a:rPr lang="en-US" sz="1800" b="1" u="none" strike="noStrike" dirty="0" err="1"/>
                        <a:t>μmol</a:t>
                      </a:r>
                      <a:r>
                        <a:rPr lang="en-US" sz="1800" b="1" u="none" strike="noStrike" dirty="0"/>
                        <a:t>/L)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/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/>
                        <a:t>1.1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Pregnant </a:t>
                      </a:r>
                      <a:r>
                        <a:rPr lang="en-US" sz="1800" b="1" u="none" strike="noStrike" dirty="0"/>
                        <a:t>women with night blindness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321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 Zinc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34.6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/>
                        <a:t>Population </a:t>
                      </a:r>
                      <a:r>
                        <a:rPr lang="en-US" sz="1800" b="1" u="none" strike="noStrike" dirty="0"/>
                        <a:t>at risk of inadequate intake of zinc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4038600"/>
          <a:ext cx="5181602" cy="169853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5103"/>
                <a:gridCol w="354657"/>
                <a:gridCol w="384713"/>
                <a:gridCol w="384713"/>
                <a:gridCol w="384713"/>
                <a:gridCol w="384713"/>
                <a:gridCol w="384713"/>
                <a:gridCol w="384713"/>
                <a:gridCol w="384713"/>
                <a:gridCol w="384713"/>
                <a:gridCol w="577069"/>
                <a:gridCol w="577069"/>
              </a:tblGrid>
              <a:tr h="200486">
                <a:tc gridSpan="10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/>
                        <a:t> SOURCE: Investing in the future - A united call to action on vitamin and mineral deficiencies. UNICEF, GAIN, MI, USAID, World Bank, FFI; 2009.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200486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               </a:t>
                      </a:r>
                      <a:r>
                        <a:rPr lang="en-US" sz="600" u="sng" strike="noStrike"/>
                        <a:t>http://www.unitedcalltoaction.org/documents/Investing_in_the_future.pdf</a:t>
                      </a:r>
                      <a:r>
                        <a:rPr lang="en-US" sz="600" u="none" strike="noStrike"/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200486">
                <a:tc gridSpan="10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- WHO, CDC. Worldwide prevalence of anemia 1995-2005. WHO Global database on anemia. Geneva, World Health Organisation, 2008.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200486">
                <a:tc gridSpan="12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- WHO. Global prevalence of vitamin A deficiency in populations at risk 1995-2005. WHO Global database on vitamin A deficiency. Geneva, World Health Organisation, 2009.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486">
                <a:tc gridSpan="9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- WHO Global database on iodine deficiency: </a:t>
                      </a:r>
                      <a:r>
                        <a:rPr lang="en-US" sz="600" u="sng" strike="noStrike"/>
                        <a:t>http://www.who.int/vmnis/iodine/data/en/index.html</a:t>
                      </a:r>
                      <a:r>
                        <a:rPr lang="en-US" sz="600" u="none" strike="noStrike"/>
                        <a:t>, accessed 31 July 2007.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200486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- IZiNCG Estimated Risk of Zinc Deficiency, Food and Nutrition Bulletin, vol. 25, no. 1 suppl 2 (2004).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147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LEGEND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200486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/>
                        <a:t> * Countries with a GDP &gt; US$ 15’000 are assumed to be free of vitamin A deficiency of public health significance.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  <a:tr h="14756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600" u="none" strike="noStrike" dirty="0"/>
                        <a:t> N/A or "-": Data not available.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88" marR="5088" marT="50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8" marR="5088" marT="5088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586740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M. Swamy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5791200" cy="48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37" name="Content Placeholder 3"/>
          <p:cNvGraphicFramePr>
            <a:graphicFrameLocks noGrp="1"/>
          </p:cNvGraphicFramePr>
          <p:nvPr/>
        </p:nvGraphicFramePr>
        <p:xfrm>
          <a:off x="0" y="3505200"/>
          <a:ext cx="4967288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Worksheet" r:id="rId5" imgW="8324873" imgH="4635422" progId="Excel.Sheet.8">
                  <p:embed/>
                </p:oleObj>
              </mc:Choice>
              <mc:Fallback>
                <p:oleObj name="Worksheet" r:id="rId5" imgW="8324873" imgH="463542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4967288" cy="302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1000" y="64886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://www.worldlifeexpectancy.com/cause-of-death/malnutrition/by-country/</a:t>
            </a:r>
            <a:r>
              <a:rPr lang="en-US" dirty="0"/>
              <a:t> </a:t>
            </a:r>
          </a:p>
        </p:txBody>
      </p:sp>
      <p:pic>
        <p:nvPicPr>
          <p:cNvPr id="13" name="Chart 1" descr="image00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941" y="3702050"/>
            <a:ext cx="5410059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343400" y="3910445"/>
            <a:ext cx="480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Stunting by state/region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IRRI new">
  <a:themeElements>
    <a:clrScheme name="IRRI new 13">
      <a:dk1>
        <a:srgbClr val="000000"/>
      </a:dk1>
      <a:lt1>
        <a:srgbClr val="FFFFFF"/>
      </a:lt1>
      <a:dk2>
        <a:srgbClr val="000000"/>
      </a:dk2>
      <a:lt2>
        <a:srgbClr val="99CC00"/>
      </a:lt2>
      <a:accent1>
        <a:srgbClr val="0080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7300"/>
      </a:accent6>
      <a:hlink>
        <a:srgbClr val="008000"/>
      </a:hlink>
      <a:folHlink>
        <a:srgbClr val="008000"/>
      </a:folHlink>
    </a:clrScheme>
    <a:fontScheme name="IRRI new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RRI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RI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RI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RI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RI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RI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RI new 13">
        <a:dk1>
          <a:srgbClr val="000000"/>
        </a:dk1>
        <a:lt1>
          <a:srgbClr val="FFFFFF"/>
        </a:lt1>
        <a:dk2>
          <a:srgbClr val="000000"/>
        </a:dk2>
        <a:lt2>
          <a:srgbClr val="99CC00"/>
        </a:lt2>
        <a:accent1>
          <a:srgbClr val="008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007300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1096</Words>
  <Application>Microsoft Office PowerPoint</Application>
  <PresentationFormat>On-screen Show (4:3)</PresentationFormat>
  <Paragraphs>181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IRRI new</vt:lpstr>
      <vt:lpstr>Worksheet</vt:lpstr>
      <vt:lpstr>IRRI-Myanmar partnership: current and future perspectives for rice breeding</vt:lpstr>
      <vt:lpstr>Partnership in Breeding </vt:lpstr>
      <vt:lpstr> Rice product profile for deltas of SE Asia (Target Region)</vt:lpstr>
      <vt:lpstr> Rice product profile for deltas of SE Asia (Target Region)</vt:lpstr>
      <vt:lpstr>Paw San – Big potential</vt:lpstr>
      <vt:lpstr>Paw San – Pearl rice </vt:lpstr>
      <vt:lpstr>Paw San Diversity</vt:lpstr>
      <vt:lpstr>Clustering of the aromatic rices</vt:lpstr>
      <vt:lpstr>Healthy rice </vt:lpstr>
      <vt:lpstr>Healthy rice </vt:lpstr>
      <vt:lpstr>Climate Change Scenario</vt:lpstr>
      <vt:lpstr>Favourable areas for production boost</vt:lpstr>
      <vt:lpstr>Plant Varieties Development </vt:lpstr>
      <vt:lpstr>Myanmar next IRRI-Hub</vt:lpstr>
      <vt:lpstr>IRRI- Multi-environment trials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germplasm well adapted to the delta environments</dc:title>
  <dc:creator>RKSingh</dc:creator>
  <cp:lastModifiedBy>Singh, Rakesh Kumar (IRRI)</cp:lastModifiedBy>
  <cp:revision>233</cp:revision>
  <dcterms:created xsi:type="dcterms:W3CDTF">2016-01-08T01:54:17Z</dcterms:created>
  <dcterms:modified xsi:type="dcterms:W3CDTF">2016-03-17T16:36:35Z</dcterms:modified>
</cp:coreProperties>
</file>